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media/image2.jpg" ContentType="image/jpg"/>
  <Override PartName="/ppt/media/image3.jpg" ContentType="image/jpg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28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40.jpg" ContentType="image/jpg"/>
  <Override PartName="/ppt/media/image41.jpg" ContentType="image/jpg"/>
  <Override PartName="/ppt/media/image4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694" r:id="rId4"/>
  </p:sldMasterIdLst>
  <p:notesMasterIdLst>
    <p:notesMasterId r:id="rId62"/>
  </p:notesMasterIdLst>
  <p:sldIdLst>
    <p:sldId id="257" r:id="rId5"/>
    <p:sldId id="335" r:id="rId6"/>
    <p:sldId id="258" r:id="rId7"/>
    <p:sldId id="259" r:id="rId8"/>
    <p:sldId id="261" r:id="rId9"/>
    <p:sldId id="280" r:id="rId10"/>
    <p:sldId id="315" r:id="rId11"/>
    <p:sldId id="318" r:id="rId12"/>
    <p:sldId id="279" r:id="rId13"/>
    <p:sldId id="350" r:id="rId14"/>
    <p:sldId id="351" r:id="rId15"/>
    <p:sldId id="319" r:id="rId16"/>
    <p:sldId id="320" r:id="rId17"/>
    <p:sldId id="321" r:id="rId18"/>
    <p:sldId id="352" r:id="rId19"/>
    <p:sldId id="353" r:id="rId20"/>
    <p:sldId id="323" r:id="rId21"/>
    <p:sldId id="324" r:id="rId22"/>
    <p:sldId id="34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277" r:id="rId33"/>
    <p:sldId id="347" r:id="rId34"/>
    <p:sldId id="281" r:id="rId35"/>
    <p:sldId id="348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349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</p:sldIdLst>
  <p:sldSz cx="12192000" cy="6858000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0" d="100"/>
          <a:sy n="80" d="100"/>
        </p:scale>
        <p:origin x="739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D0C0E4-C0E4-4351-B8A0-D2E51BFDFF6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E2A6643-88F5-4560-85A2-EE1364E8BF80}">
      <dgm:prSet custT="1"/>
      <dgm:spPr/>
      <dgm:t>
        <a:bodyPr/>
        <a:lstStyle/>
        <a:p>
          <a:pPr rtl="0">
            <a:lnSpc>
              <a:spcPts val="2500"/>
            </a:lnSpc>
          </a:pPr>
          <a:r>
            <a:rPr kumimoji="1" lang="zh-TW" altLang="en-US" sz="24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◎指國民小學及國民中學學生有下列情形之一者：</a:t>
          </a:r>
          <a:endParaRPr lang="zh-TW" altLang="en-US" sz="24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B69DA70-DA6A-4E96-A37B-21DC46213B17}" type="parTrans" cxnId="{0DB92D77-1976-46F3-ABD9-D9149279ED9C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F08DE3-4AAD-4212-916F-C6728E5FD2ED}" type="sibTrans" cxnId="{0DB92D77-1976-46F3-ABD9-D9149279ED9C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DE24F37-4D1D-4B94-882F-D7BAADFCBC02}">
      <dgm:prSet custT="1"/>
      <dgm:spPr/>
      <dgm:t>
        <a:bodyPr/>
        <a:lstStyle/>
        <a:p>
          <a:pPr algn="l" rtl="0">
            <a:lnSpc>
              <a:spcPts val="2500"/>
            </a:lnSpc>
          </a:pPr>
          <a:r>
            <a:rPr kumimoji="1" lang="zh-TW" sz="24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未經請假、請假未獲准或不明原因未到校上課</a:t>
          </a:r>
          <a:r>
            <a:rPr kumimoji="1" lang="zh-TW" sz="2400" u="none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連續達</a:t>
          </a:r>
          <a:r>
            <a:rPr kumimoji="1" lang="en-US" altLang="zh-TW" sz="2400" u="none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kumimoji="1" lang="zh-TW" sz="2400" u="none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日以上</a:t>
          </a:r>
          <a:r>
            <a:rPr kumimoji="1" lang="zh-TW" sz="24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400" dirty="0">
            <a:solidFill>
              <a:schemeClr val="accent5">
                <a:lumMod val="1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D69A6B-903D-4E39-B2FA-3ACB88800215}" type="parTrans" cxnId="{3E8A0C29-78C7-4C9B-84FD-801F351A5B22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49173A-8BE4-4F8E-8A61-44E0C995B167}" type="sibTrans" cxnId="{3E8A0C29-78C7-4C9B-84FD-801F351A5B22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B121D27-1A49-49E0-95EC-2C10261E72BF}">
      <dgm:prSet custT="1"/>
      <dgm:spPr/>
      <dgm:t>
        <a:bodyPr/>
        <a:lstStyle/>
        <a:p>
          <a:pPr algn="l" rtl="0">
            <a:lnSpc>
              <a:spcPts val="2500"/>
            </a:lnSpc>
          </a:pPr>
          <a:r>
            <a:rPr kumimoji="1" lang="zh-TW" sz="24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轉學生因不明原因</a:t>
          </a:r>
          <a:r>
            <a:rPr kumimoji="1" lang="zh-TW" sz="2400" u="none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，自轉出之日起</a:t>
          </a:r>
          <a:r>
            <a:rPr kumimoji="1" lang="en-US" altLang="zh-TW" sz="2400" u="none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kumimoji="1" lang="zh-TW" sz="2400" u="none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日內未向轉入</a:t>
          </a:r>
          <a:r>
            <a:rPr kumimoji="1" lang="zh-TW" sz="24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學校完成報到手續。</a:t>
          </a:r>
          <a:endParaRPr lang="zh-TW" sz="2400" dirty="0">
            <a:solidFill>
              <a:schemeClr val="accent5">
                <a:lumMod val="1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E557D0A-CC99-4D9B-AB1C-676F634689AB}" type="parTrans" cxnId="{A04345BF-F525-4F58-8DE6-00E453D12055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7E6D06-3582-4C0B-9BAF-51D9F29D5CA9}" type="sibTrans" cxnId="{A04345BF-F525-4F58-8DE6-00E453D12055}">
      <dgm:prSet/>
      <dgm:spPr/>
      <dgm:t>
        <a:bodyPr/>
        <a:lstStyle/>
        <a:p>
          <a:pPr>
            <a:lnSpc>
              <a:spcPts val="2500"/>
            </a:lnSpc>
          </a:pPr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7B05F1-2329-4DBB-837E-798F0DD0ED58}" type="pres">
      <dgm:prSet presAssocID="{F3D0C0E4-C0E4-4351-B8A0-D2E51BFDFF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223E3398-0EE5-4FA9-B260-EC2E3E1EF702}" type="pres">
      <dgm:prSet presAssocID="{BE2A6643-88F5-4560-85A2-EE1364E8BF80}" presName="hierRoot1" presStyleCnt="0"/>
      <dgm:spPr/>
    </dgm:pt>
    <dgm:pt modelId="{83DE7ABA-E268-4770-9EFC-A5A5702F9A99}" type="pres">
      <dgm:prSet presAssocID="{BE2A6643-88F5-4560-85A2-EE1364E8BF80}" presName="composite" presStyleCnt="0"/>
      <dgm:spPr/>
    </dgm:pt>
    <dgm:pt modelId="{338BC51D-3619-4267-B4FC-411B18C4E5F9}" type="pres">
      <dgm:prSet presAssocID="{BE2A6643-88F5-4560-85A2-EE1364E8BF80}" presName="background" presStyleLbl="node0" presStyleIdx="0" presStyleCnt="1"/>
      <dgm:spPr/>
    </dgm:pt>
    <dgm:pt modelId="{A2D97929-D3AB-435E-AC64-1A0B3B58925D}" type="pres">
      <dgm:prSet presAssocID="{BE2A6643-88F5-4560-85A2-EE1364E8BF80}" presName="text" presStyleLbl="fgAcc0" presStyleIdx="0" presStyleCnt="1" custScaleX="353410" custLinFactNeighborX="4727" custLinFactNeighborY="-538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E55FAF9-E837-4B6D-9261-7D71CF8FDCBC}" type="pres">
      <dgm:prSet presAssocID="{BE2A6643-88F5-4560-85A2-EE1364E8BF80}" presName="hierChild2" presStyleCnt="0"/>
      <dgm:spPr/>
    </dgm:pt>
    <dgm:pt modelId="{B4F867D1-0E74-4F13-AE97-06766A042098}" type="pres">
      <dgm:prSet presAssocID="{C3D69A6B-903D-4E39-B2FA-3ACB88800215}" presName="Name10" presStyleLbl="parChTrans1D2" presStyleIdx="0" presStyleCnt="2"/>
      <dgm:spPr/>
      <dgm:t>
        <a:bodyPr/>
        <a:lstStyle/>
        <a:p>
          <a:endParaRPr lang="zh-TW" altLang="en-US"/>
        </a:p>
      </dgm:t>
    </dgm:pt>
    <dgm:pt modelId="{80EB8020-6AAD-4836-813A-5DC9FD04D667}" type="pres">
      <dgm:prSet presAssocID="{4DE24F37-4D1D-4B94-882F-D7BAADFCBC02}" presName="hierRoot2" presStyleCnt="0"/>
      <dgm:spPr/>
    </dgm:pt>
    <dgm:pt modelId="{88019B48-1ED6-4C9C-B371-635E8FC2C495}" type="pres">
      <dgm:prSet presAssocID="{4DE24F37-4D1D-4B94-882F-D7BAADFCBC02}" presName="composite2" presStyleCnt="0"/>
      <dgm:spPr/>
    </dgm:pt>
    <dgm:pt modelId="{ECDC3FCA-2271-4006-9143-132152933B28}" type="pres">
      <dgm:prSet presAssocID="{4DE24F37-4D1D-4B94-882F-D7BAADFCBC02}" presName="background2" presStyleLbl="node2" presStyleIdx="0" presStyleCnt="2"/>
      <dgm:spPr/>
    </dgm:pt>
    <dgm:pt modelId="{0EF27ED1-04AE-4976-8DA0-87872B9F07FC}" type="pres">
      <dgm:prSet presAssocID="{4DE24F37-4D1D-4B94-882F-D7BAADFCBC02}" presName="text2" presStyleLbl="fgAcc2" presStyleIdx="0" presStyleCnt="2" custScaleX="1929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9918E6-BA4E-4384-8B1B-E65C4115152B}" type="pres">
      <dgm:prSet presAssocID="{4DE24F37-4D1D-4B94-882F-D7BAADFCBC02}" presName="hierChild3" presStyleCnt="0"/>
      <dgm:spPr/>
    </dgm:pt>
    <dgm:pt modelId="{A904D25B-CC76-46DF-ADEC-D1A8197EF1D0}" type="pres">
      <dgm:prSet presAssocID="{8E557D0A-CC99-4D9B-AB1C-676F634689AB}" presName="Name10" presStyleLbl="parChTrans1D2" presStyleIdx="1" presStyleCnt="2"/>
      <dgm:spPr/>
      <dgm:t>
        <a:bodyPr/>
        <a:lstStyle/>
        <a:p>
          <a:endParaRPr lang="zh-TW" altLang="en-US"/>
        </a:p>
      </dgm:t>
    </dgm:pt>
    <dgm:pt modelId="{15F6F8E7-C884-4CC6-B1EB-0189A6F5D460}" type="pres">
      <dgm:prSet presAssocID="{2B121D27-1A49-49E0-95EC-2C10261E72BF}" presName="hierRoot2" presStyleCnt="0"/>
      <dgm:spPr/>
    </dgm:pt>
    <dgm:pt modelId="{5D7A2684-3E5D-4816-A891-72DB298648B7}" type="pres">
      <dgm:prSet presAssocID="{2B121D27-1A49-49E0-95EC-2C10261E72BF}" presName="composite2" presStyleCnt="0"/>
      <dgm:spPr/>
    </dgm:pt>
    <dgm:pt modelId="{2DE58279-6DC3-4F3F-B5CD-25FDD2509C48}" type="pres">
      <dgm:prSet presAssocID="{2B121D27-1A49-49E0-95EC-2C10261E72BF}" presName="background2" presStyleLbl="node2" presStyleIdx="1" presStyleCnt="2"/>
      <dgm:spPr/>
    </dgm:pt>
    <dgm:pt modelId="{C8BE6067-6C93-48C6-86AA-51D5298951D4}" type="pres">
      <dgm:prSet presAssocID="{2B121D27-1A49-49E0-95EC-2C10261E72BF}" presName="text2" presStyleLbl="fgAcc2" presStyleIdx="1" presStyleCnt="2" custScaleX="184454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8B1B6DD-F889-47C2-8762-769E30A8B678}" type="pres">
      <dgm:prSet presAssocID="{2B121D27-1A49-49E0-95EC-2C10261E72BF}" presName="hierChild3" presStyleCnt="0"/>
      <dgm:spPr/>
    </dgm:pt>
  </dgm:ptLst>
  <dgm:cxnLst>
    <dgm:cxn modelId="{4F4A25A2-4C48-486D-9F79-508D09EEFE09}" type="presOf" srcId="{F3D0C0E4-C0E4-4351-B8A0-D2E51BFDFF60}" destId="{AA7B05F1-2329-4DBB-837E-798F0DD0ED58}" srcOrd="0" destOrd="0" presId="urn:microsoft.com/office/officeart/2005/8/layout/hierarchy1"/>
    <dgm:cxn modelId="{8FE98531-42BB-49BF-BFB1-10E12AA1600E}" type="presOf" srcId="{8E557D0A-CC99-4D9B-AB1C-676F634689AB}" destId="{A904D25B-CC76-46DF-ADEC-D1A8197EF1D0}" srcOrd="0" destOrd="0" presId="urn:microsoft.com/office/officeart/2005/8/layout/hierarchy1"/>
    <dgm:cxn modelId="{A04345BF-F525-4F58-8DE6-00E453D12055}" srcId="{BE2A6643-88F5-4560-85A2-EE1364E8BF80}" destId="{2B121D27-1A49-49E0-95EC-2C10261E72BF}" srcOrd="1" destOrd="0" parTransId="{8E557D0A-CC99-4D9B-AB1C-676F634689AB}" sibTransId="{F37E6D06-3582-4C0B-9BAF-51D9F29D5CA9}"/>
    <dgm:cxn modelId="{0DB92D77-1976-46F3-ABD9-D9149279ED9C}" srcId="{F3D0C0E4-C0E4-4351-B8A0-D2E51BFDFF60}" destId="{BE2A6643-88F5-4560-85A2-EE1364E8BF80}" srcOrd="0" destOrd="0" parTransId="{6B69DA70-DA6A-4E96-A37B-21DC46213B17}" sibTransId="{AEF08DE3-4AAD-4212-916F-C6728E5FD2ED}"/>
    <dgm:cxn modelId="{07607219-938F-4C7E-9AA4-84481B2ED46D}" type="presOf" srcId="{4DE24F37-4D1D-4B94-882F-D7BAADFCBC02}" destId="{0EF27ED1-04AE-4976-8DA0-87872B9F07FC}" srcOrd="0" destOrd="0" presId="urn:microsoft.com/office/officeart/2005/8/layout/hierarchy1"/>
    <dgm:cxn modelId="{024FB32E-1555-4841-BEA3-0E6EB80672B9}" type="presOf" srcId="{2B121D27-1A49-49E0-95EC-2C10261E72BF}" destId="{C8BE6067-6C93-48C6-86AA-51D5298951D4}" srcOrd="0" destOrd="0" presId="urn:microsoft.com/office/officeart/2005/8/layout/hierarchy1"/>
    <dgm:cxn modelId="{EA748F49-C5C2-49A4-9D6F-3A1DD3E18CFF}" type="presOf" srcId="{C3D69A6B-903D-4E39-B2FA-3ACB88800215}" destId="{B4F867D1-0E74-4F13-AE97-06766A042098}" srcOrd="0" destOrd="0" presId="urn:microsoft.com/office/officeart/2005/8/layout/hierarchy1"/>
    <dgm:cxn modelId="{823DD386-4EAE-4197-8EC3-93D1D2A49E88}" type="presOf" srcId="{BE2A6643-88F5-4560-85A2-EE1364E8BF80}" destId="{A2D97929-D3AB-435E-AC64-1A0B3B58925D}" srcOrd="0" destOrd="0" presId="urn:microsoft.com/office/officeart/2005/8/layout/hierarchy1"/>
    <dgm:cxn modelId="{3E8A0C29-78C7-4C9B-84FD-801F351A5B22}" srcId="{BE2A6643-88F5-4560-85A2-EE1364E8BF80}" destId="{4DE24F37-4D1D-4B94-882F-D7BAADFCBC02}" srcOrd="0" destOrd="0" parTransId="{C3D69A6B-903D-4E39-B2FA-3ACB88800215}" sibTransId="{C049173A-8BE4-4F8E-8A61-44E0C995B167}"/>
    <dgm:cxn modelId="{CBB697EB-773C-43F3-AFE8-800F1E6D57E4}" type="presParOf" srcId="{AA7B05F1-2329-4DBB-837E-798F0DD0ED58}" destId="{223E3398-0EE5-4FA9-B260-EC2E3E1EF702}" srcOrd="0" destOrd="0" presId="urn:microsoft.com/office/officeart/2005/8/layout/hierarchy1"/>
    <dgm:cxn modelId="{CECDACA4-F63B-49C4-84B9-A50594F2D963}" type="presParOf" srcId="{223E3398-0EE5-4FA9-B260-EC2E3E1EF702}" destId="{83DE7ABA-E268-4770-9EFC-A5A5702F9A99}" srcOrd="0" destOrd="0" presId="urn:microsoft.com/office/officeart/2005/8/layout/hierarchy1"/>
    <dgm:cxn modelId="{29BB7F47-DAE6-49F0-8E01-AAFF4AD8BD9D}" type="presParOf" srcId="{83DE7ABA-E268-4770-9EFC-A5A5702F9A99}" destId="{338BC51D-3619-4267-B4FC-411B18C4E5F9}" srcOrd="0" destOrd="0" presId="urn:microsoft.com/office/officeart/2005/8/layout/hierarchy1"/>
    <dgm:cxn modelId="{94A78BBA-551B-4949-8D9B-48AA1542E8B6}" type="presParOf" srcId="{83DE7ABA-E268-4770-9EFC-A5A5702F9A99}" destId="{A2D97929-D3AB-435E-AC64-1A0B3B58925D}" srcOrd="1" destOrd="0" presId="urn:microsoft.com/office/officeart/2005/8/layout/hierarchy1"/>
    <dgm:cxn modelId="{03919123-0963-4455-98C9-F076C6D21F94}" type="presParOf" srcId="{223E3398-0EE5-4FA9-B260-EC2E3E1EF702}" destId="{5E55FAF9-E837-4B6D-9261-7D71CF8FDCBC}" srcOrd="1" destOrd="0" presId="urn:microsoft.com/office/officeart/2005/8/layout/hierarchy1"/>
    <dgm:cxn modelId="{8EF51DC6-ACB1-4960-BCE1-EE06B00AC8E4}" type="presParOf" srcId="{5E55FAF9-E837-4B6D-9261-7D71CF8FDCBC}" destId="{B4F867D1-0E74-4F13-AE97-06766A042098}" srcOrd="0" destOrd="0" presId="urn:microsoft.com/office/officeart/2005/8/layout/hierarchy1"/>
    <dgm:cxn modelId="{F504E70E-9691-4299-8CB0-8CA504DE715C}" type="presParOf" srcId="{5E55FAF9-E837-4B6D-9261-7D71CF8FDCBC}" destId="{80EB8020-6AAD-4836-813A-5DC9FD04D667}" srcOrd="1" destOrd="0" presId="urn:microsoft.com/office/officeart/2005/8/layout/hierarchy1"/>
    <dgm:cxn modelId="{78F85344-6CC4-40ED-9520-708CC4A26722}" type="presParOf" srcId="{80EB8020-6AAD-4836-813A-5DC9FD04D667}" destId="{88019B48-1ED6-4C9C-B371-635E8FC2C495}" srcOrd="0" destOrd="0" presId="urn:microsoft.com/office/officeart/2005/8/layout/hierarchy1"/>
    <dgm:cxn modelId="{0733C9AB-F929-458C-B0AB-C88E04F48346}" type="presParOf" srcId="{88019B48-1ED6-4C9C-B371-635E8FC2C495}" destId="{ECDC3FCA-2271-4006-9143-132152933B28}" srcOrd="0" destOrd="0" presId="urn:microsoft.com/office/officeart/2005/8/layout/hierarchy1"/>
    <dgm:cxn modelId="{9D46E56E-B3D7-4626-86A5-697FB8D8D41A}" type="presParOf" srcId="{88019B48-1ED6-4C9C-B371-635E8FC2C495}" destId="{0EF27ED1-04AE-4976-8DA0-87872B9F07FC}" srcOrd="1" destOrd="0" presId="urn:microsoft.com/office/officeart/2005/8/layout/hierarchy1"/>
    <dgm:cxn modelId="{71DC4930-54F2-440D-84AD-D08FD432D46B}" type="presParOf" srcId="{80EB8020-6AAD-4836-813A-5DC9FD04D667}" destId="{3A9918E6-BA4E-4384-8B1B-E65C4115152B}" srcOrd="1" destOrd="0" presId="urn:microsoft.com/office/officeart/2005/8/layout/hierarchy1"/>
    <dgm:cxn modelId="{896CA3B4-814B-4A95-A81F-E5FE4D1F5CBA}" type="presParOf" srcId="{5E55FAF9-E837-4B6D-9261-7D71CF8FDCBC}" destId="{A904D25B-CC76-46DF-ADEC-D1A8197EF1D0}" srcOrd="2" destOrd="0" presId="urn:microsoft.com/office/officeart/2005/8/layout/hierarchy1"/>
    <dgm:cxn modelId="{81D6119B-36E0-4307-89EB-2F96049CFFAB}" type="presParOf" srcId="{5E55FAF9-E837-4B6D-9261-7D71CF8FDCBC}" destId="{15F6F8E7-C884-4CC6-B1EB-0189A6F5D460}" srcOrd="3" destOrd="0" presId="urn:microsoft.com/office/officeart/2005/8/layout/hierarchy1"/>
    <dgm:cxn modelId="{C9CED18E-A701-4447-9FEA-19B40BB2E468}" type="presParOf" srcId="{15F6F8E7-C884-4CC6-B1EB-0189A6F5D460}" destId="{5D7A2684-3E5D-4816-A891-72DB298648B7}" srcOrd="0" destOrd="0" presId="urn:microsoft.com/office/officeart/2005/8/layout/hierarchy1"/>
    <dgm:cxn modelId="{234DB4B3-318C-4D15-B73A-DAA990F9C5E3}" type="presParOf" srcId="{5D7A2684-3E5D-4816-A891-72DB298648B7}" destId="{2DE58279-6DC3-4F3F-B5CD-25FDD2509C48}" srcOrd="0" destOrd="0" presId="urn:microsoft.com/office/officeart/2005/8/layout/hierarchy1"/>
    <dgm:cxn modelId="{1D04DEE2-762C-4A74-A72F-5E76FD70BAD6}" type="presParOf" srcId="{5D7A2684-3E5D-4816-A891-72DB298648B7}" destId="{C8BE6067-6C93-48C6-86AA-51D5298951D4}" srcOrd="1" destOrd="0" presId="urn:microsoft.com/office/officeart/2005/8/layout/hierarchy1"/>
    <dgm:cxn modelId="{5D31EE4F-D2FC-4A29-81ED-5635D94BE164}" type="presParOf" srcId="{15F6F8E7-C884-4CC6-B1EB-0189A6F5D460}" destId="{38B1B6DD-F889-47C2-8762-769E30A8B67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EA110-E975-4476-A0B5-36A7B4C816DF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48448131-BF7F-4278-A657-572078D56E64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若學校未依規定將中輟生資料</a:t>
          </a:r>
          <a:r>
            <a:rPr kumimoji="1"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函報強迫入學委員會</a:t>
          </a:r>
          <a:r>
            <a:rPr kumimoji="1"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執行強迫入學相關事宜，該校需負起行政疏失責任。</a:t>
          </a:r>
          <a:endParaRPr lang="zh-TW" altLang="en-US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D84E9D5-6D42-4921-88ED-9F830C5C85BF}" type="parTrans" cxnId="{EAF5CBD4-C63B-4E8B-8CC4-058D766A2A5F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0872BA-C4C6-45A1-ABE2-D550E46FA74C}" type="sibTrans" cxnId="{EAF5CBD4-C63B-4E8B-8CC4-058D766A2A5F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0EB0D99-17F3-4518-B9CF-40E756FD5B30}">
      <dgm:prSet custT="1"/>
      <dgm:spPr/>
      <dgm:t>
        <a:bodyPr/>
        <a:lstStyle/>
        <a:p>
          <a:pPr rtl="0"/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「教育部全國國民中小學中輟生通報及復學系統」學校上線通報中輟紀錄，本系統並</a:t>
          </a:r>
          <a:r>
            <a:rPr lang="zh-TW" altLang="en-US" sz="1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不會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將中輟紀錄</a:t>
          </a:r>
          <a:r>
            <a:rPr lang="zh-TW" altLang="en-US" sz="1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自動傳送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給</a:t>
          </a:r>
          <a:r>
            <a:rPr lang="zh-TW" altLang="en-US" sz="1800" b="1" u="sng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強迫入學委員會</a:t>
          </a:r>
          <a:endParaRPr lang="zh-TW" altLang="en-US" sz="18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9CE20DE-EE92-4645-9C15-3A4A4FE6C900}" type="parTrans" cxnId="{9C55A386-D43E-4CBB-90C9-07313147E007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873CAD1-5FD6-423B-9E50-97C3EECD612A}" type="sibTrans" cxnId="{9C55A386-D43E-4CBB-90C9-07313147E007}">
      <dgm:prSet custT="1"/>
      <dgm:spPr/>
      <dgm:t>
        <a:bodyPr/>
        <a:lstStyle/>
        <a:p>
          <a:endParaRPr lang="zh-TW" altLang="en-US" sz="20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AED4ACB-5A17-4433-9897-08DCEA54DAAF}">
      <dgm:prSet custT="1"/>
      <dgm:spPr/>
      <dgm:t>
        <a:bodyPr/>
        <a:lstStyle/>
        <a:p>
          <a:pPr rtl="0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請提醒學校用</a:t>
          </a:r>
          <a:r>
            <a:rPr lang="zh-TW" altLang="en-US" sz="32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密件紙本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函送</a:t>
          </a:r>
          <a:r>
            <a:rPr lang="zh-TW" altLang="en-US" sz="2000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強迫入學委員會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000" i="1" u="sng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副知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各縣市教育局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、新港國中、</a:t>
          </a:r>
          <a:endParaRPr lang="en-US" altLang="zh-TW" sz="20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rtl="0"/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嘉義縣警察局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行蹤不明個案</a:t>
          </a:r>
          <a:r>
            <a: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0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33F91B3-9813-47D5-BDB1-05CEFA54235D}" type="parTrans" cxnId="{6658673E-7653-4A00-9BE3-58A40DCBDD72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8CE2538-814C-4C46-9364-C68DBA82895C}" type="sibTrans" cxnId="{6658673E-7653-4A00-9BE3-58A40DCBDD72}">
      <dgm:prSet/>
      <dgm:spPr/>
      <dgm:t>
        <a:bodyPr/>
        <a:lstStyle/>
        <a:p>
          <a:endParaRPr lang="zh-TW" altLang="en-US" sz="16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1DB296-DAB2-4F9E-B3C1-56CADDF49B41}" type="pres">
      <dgm:prSet presAssocID="{34CEA110-E975-4476-A0B5-36A7B4C816D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C0C83F3-1568-481E-8246-F13CE52099D2}" type="pres">
      <dgm:prSet presAssocID="{34CEA110-E975-4476-A0B5-36A7B4C816DF}" presName="dummyMaxCanvas" presStyleCnt="0">
        <dgm:presLayoutVars/>
      </dgm:prSet>
      <dgm:spPr/>
      <dgm:t>
        <a:bodyPr/>
        <a:lstStyle/>
        <a:p>
          <a:endParaRPr lang="zh-TW" altLang="en-US"/>
        </a:p>
      </dgm:t>
    </dgm:pt>
    <dgm:pt modelId="{FE0229F2-DDD3-4554-AC3E-070B4248D237}" type="pres">
      <dgm:prSet presAssocID="{34CEA110-E975-4476-A0B5-36A7B4C816DF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62888A-D493-4001-BB31-FFF101B2932D}" type="pres">
      <dgm:prSet presAssocID="{34CEA110-E975-4476-A0B5-36A7B4C816DF}" presName="ThreeNodes_2" presStyleLbl="node1" presStyleIdx="1" presStyleCnt="3" custLinFactNeighborY="-1717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73F898-25BE-4E59-B156-15DCE1296814}" type="pres">
      <dgm:prSet presAssocID="{34CEA110-E975-4476-A0B5-36A7B4C816DF}" presName="ThreeNodes_3" presStyleLbl="node1" presStyleIdx="2" presStyleCnt="3" custScaleX="113215" custScaleY="162137" custLinFactNeighborX="0" custLinFactNeighborY="283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56BAF4E-164C-402E-B865-4614FB3972B1}" type="pres">
      <dgm:prSet presAssocID="{34CEA110-E975-4476-A0B5-36A7B4C816DF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FD123C-233C-40BE-83CF-FE44544FB14B}" type="pres">
      <dgm:prSet presAssocID="{34CEA110-E975-4476-A0B5-36A7B4C816DF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E7C944-39E2-473A-9530-34904D9FA88C}" type="pres">
      <dgm:prSet presAssocID="{34CEA110-E975-4476-A0B5-36A7B4C816DF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C2596A8-B067-423F-A413-C1E3846A5AD8}" type="pres">
      <dgm:prSet presAssocID="{34CEA110-E975-4476-A0B5-36A7B4C816DF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4261BC-A3B1-445D-933F-B721921BE3CE}" type="pres">
      <dgm:prSet presAssocID="{34CEA110-E975-4476-A0B5-36A7B4C816DF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E63C40F-05F7-4EA5-BB94-67598B693EFC}" type="presOf" srcId="{9873CAD1-5FD6-423B-9E50-97C3EECD612A}" destId="{80FD123C-233C-40BE-83CF-FE44544FB14B}" srcOrd="0" destOrd="0" presId="urn:microsoft.com/office/officeart/2005/8/layout/vProcess5"/>
    <dgm:cxn modelId="{791E0C45-F6D9-4480-BD5D-F0885C0BFA2D}" type="presOf" srcId="{48448131-BF7F-4278-A657-572078D56E64}" destId="{FE0229F2-DDD3-4554-AC3E-070B4248D237}" srcOrd="0" destOrd="0" presId="urn:microsoft.com/office/officeart/2005/8/layout/vProcess5"/>
    <dgm:cxn modelId="{053BFE1A-25A1-40FC-9319-EF792C80ECAA}" type="presOf" srcId="{48448131-BF7F-4278-A657-572078D56E64}" destId="{1CE7C944-39E2-473A-9530-34904D9FA88C}" srcOrd="1" destOrd="0" presId="urn:microsoft.com/office/officeart/2005/8/layout/vProcess5"/>
    <dgm:cxn modelId="{19C2EBFE-9566-458B-A504-DE43AC4F1B8B}" type="presOf" srcId="{C20872BA-C4C6-45A1-ABE2-D550E46FA74C}" destId="{156BAF4E-164C-402E-B865-4614FB3972B1}" srcOrd="0" destOrd="0" presId="urn:microsoft.com/office/officeart/2005/8/layout/vProcess5"/>
    <dgm:cxn modelId="{9C55A386-D43E-4CBB-90C9-07313147E007}" srcId="{34CEA110-E975-4476-A0B5-36A7B4C816DF}" destId="{C0EB0D99-17F3-4518-B9CF-40E756FD5B30}" srcOrd="1" destOrd="0" parTransId="{19CE20DE-EE92-4645-9C15-3A4A4FE6C900}" sibTransId="{9873CAD1-5FD6-423B-9E50-97C3EECD612A}"/>
    <dgm:cxn modelId="{2F8AD711-DEAB-472B-AA09-0532E2CCDBE7}" type="presOf" srcId="{C0EB0D99-17F3-4518-B9CF-40E756FD5B30}" destId="{6762888A-D493-4001-BB31-FFF101B2932D}" srcOrd="0" destOrd="0" presId="urn:microsoft.com/office/officeart/2005/8/layout/vProcess5"/>
    <dgm:cxn modelId="{A3D6B163-BC68-4E68-BFB7-448DC3D74142}" type="presOf" srcId="{C0EB0D99-17F3-4518-B9CF-40E756FD5B30}" destId="{DC2596A8-B067-423F-A413-C1E3846A5AD8}" srcOrd="1" destOrd="0" presId="urn:microsoft.com/office/officeart/2005/8/layout/vProcess5"/>
    <dgm:cxn modelId="{EAF5CBD4-C63B-4E8B-8CC4-058D766A2A5F}" srcId="{34CEA110-E975-4476-A0B5-36A7B4C816DF}" destId="{48448131-BF7F-4278-A657-572078D56E64}" srcOrd="0" destOrd="0" parTransId="{8D84E9D5-6D42-4921-88ED-9F830C5C85BF}" sibTransId="{C20872BA-C4C6-45A1-ABE2-D550E46FA74C}"/>
    <dgm:cxn modelId="{D48C44EA-9721-4836-95AA-6E4DFA7A2AA8}" type="presOf" srcId="{AAED4ACB-5A17-4433-9897-08DCEA54DAAF}" destId="{A873F898-25BE-4E59-B156-15DCE1296814}" srcOrd="0" destOrd="0" presId="urn:microsoft.com/office/officeart/2005/8/layout/vProcess5"/>
    <dgm:cxn modelId="{6658673E-7653-4A00-9BE3-58A40DCBDD72}" srcId="{34CEA110-E975-4476-A0B5-36A7B4C816DF}" destId="{AAED4ACB-5A17-4433-9897-08DCEA54DAAF}" srcOrd="2" destOrd="0" parTransId="{833F91B3-9813-47D5-BDB1-05CEFA54235D}" sibTransId="{E8CE2538-814C-4C46-9364-C68DBA82895C}"/>
    <dgm:cxn modelId="{D2D2B8D7-745E-4A3E-8130-744DD9211AE7}" type="presOf" srcId="{34CEA110-E975-4476-A0B5-36A7B4C816DF}" destId="{991DB296-DAB2-4F9E-B3C1-56CADDF49B41}" srcOrd="0" destOrd="0" presId="urn:microsoft.com/office/officeart/2005/8/layout/vProcess5"/>
    <dgm:cxn modelId="{5E234135-4264-462E-A905-4A492BD87F71}" type="presOf" srcId="{AAED4ACB-5A17-4433-9897-08DCEA54DAAF}" destId="{114261BC-A3B1-445D-933F-B721921BE3CE}" srcOrd="1" destOrd="0" presId="urn:microsoft.com/office/officeart/2005/8/layout/vProcess5"/>
    <dgm:cxn modelId="{6EBD546E-C308-472C-894B-33E18E1DDB3B}" type="presParOf" srcId="{991DB296-DAB2-4F9E-B3C1-56CADDF49B41}" destId="{CC0C83F3-1568-481E-8246-F13CE52099D2}" srcOrd="0" destOrd="0" presId="urn:microsoft.com/office/officeart/2005/8/layout/vProcess5"/>
    <dgm:cxn modelId="{1E46A2B9-68E1-4792-9085-E89D74780862}" type="presParOf" srcId="{991DB296-DAB2-4F9E-B3C1-56CADDF49B41}" destId="{FE0229F2-DDD3-4554-AC3E-070B4248D237}" srcOrd="1" destOrd="0" presId="urn:microsoft.com/office/officeart/2005/8/layout/vProcess5"/>
    <dgm:cxn modelId="{2F72AF6B-AA4D-4C0B-9A1F-A6968ABE4A0A}" type="presParOf" srcId="{991DB296-DAB2-4F9E-B3C1-56CADDF49B41}" destId="{6762888A-D493-4001-BB31-FFF101B2932D}" srcOrd="2" destOrd="0" presId="urn:microsoft.com/office/officeart/2005/8/layout/vProcess5"/>
    <dgm:cxn modelId="{0C0D107F-C19E-4E2C-AC93-0EE3CAB8B605}" type="presParOf" srcId="{991DB296-DAB2-4F9E-B3C1-56CADDF49B41}" destId="{A873F898-25BE-4E59-B156-15DCE1296814}" srcOrd="3" destOrd="0" presId="urn:microsoft.com/office/officeart/2005/8/layout/vProcess5"/>
    <dgm:cxn modelId="{B0987D61-B9CA-407D-A3CB-3957D13D71BB}" type="presParOf" srcId="{991DB296-DAB2-4F9E-B3C1-56CADDF49B41}" destId="{156BAF4E-164C-402E-B865-4614FB3972B1}" srcOrd="4" destOrd="0" presId="urn:microsoft.com/office/officeart/2005/8/layout/vProcess5"/>
    <dgm:cxn modelId="{DCE3B530-5379-4CBB-81CB-F3E01C47EB29}" type="presParOf" srcId="{991DB296-DAB2-4F9E-B3C1-56CADDF49B41}" destId="{80FD123C-233C-40BE-83CF-FE44544FB14B}" srcOrd="5" destOrd="0" presId="urn:microsoft.com/office/officeart/2005/8/layout/vProcess5"/>
    <dgm:cxn modelId="{14BFA948-D756-4637-B990-E9BA01E72A0D}" type="presParOf" srcId="{991DB296-DAB2-4F9E-B3C1-56CADDF49B41}" destId="{1CE7C944-39E2-473A-9530-34904D9FA88C}" srcOrd="6" destOrd="0" presId="urn:microsoft.com/office/officeart/2005/8/layout/vProcess5"/>
    <dgm:cxn modelId="{41B44B55-618A-4F7B-A65C-3A29FA46F538}" type="presParOf" srcId="{991DB296-DAB2-4F9E-B3C1-56CADDF49B41}" destId="{DC2596A8-B067-423F-A413-C1E3846A5AD8}" srcOrd="7" destOrd="0" presId="urn:microsoft.com/office/officeart/2005/8/layout/vProcess5"/>
    <dgm:cxn modelId="{C58B305E-63B2-4735-ACF7-00B4F9C7AACD}" type="presParOf" srcId="{991DB296-DAB2-4F9E-B3C1-56CADDF49B41}" destId="{114261BC-A3B1-445D-933F-B721921BE3C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4D25B-CC76-46DF-ADEC-D1A8197EF1D0}">
      <dsp:nvSpPr>
        <dsp:cNvPr id="0" name=""/>
        <dsp:cNvSpPr/>
      </dsp:nvSpPr>
      <dsp:spPr>
        <a:xfrm>
          <a:off x="4044088" y="1206263"/>
          <a:ext cx="2030296" cy="6414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8611"/>
              </a:lnTo>
              <a:lnTo>
                <a:pt x="2030296" y="458611"/>
              </a:lnTo>
              <a:lnTo>
                <a:pt x="2030296" y="6414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67D1-0E74-4F13-AE97-06766A042098}">
      <dsp:nvSpPr>
        <dsp:cNvPr id="0" name=""/>
        <dsp:cNvSpPr/>
      </dsp:nvSpPr>
      <dsp:spPr>
        <a:xfrm>
          <a:off x="1911405" y="1206263"/>
          <a:ext cx="2132682" cy="641435"/>
        </a:xfrm>
        <a:custGeom>
          <a:avLst/>
          <a:gdLst/>
          <a:ahLst/>
          <a:cxnLst/>
          <a:rect l="0" t="0" r="0" b="0"/>
          <a:pathLst>
            <a:path>
              <a:moveTo>
                <a:pt x="2132682" y="0"/>
              </a:moveTo>
              <a:lnTo>
                <a:pt x="2132682" y="458611"/>
              </a:lnTo>
              <a:lnTo>
                <a:pt x="0" y="458611"/>
              </a:lnTo>
              <a:lnTo>
                <a:pt x="0" y="641435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8BC51D-3619-4267-B4FC-411B18C4E5F9}">
      <dsp:nvSpPr>
        <dsp:cNvPr id="0" name=""/>
        <dsp:cNvSpPr/>
      </dsp:nvSpPr>
      <dsp:spPr>
        <a:xfrm>
          <a:off x="556785" y="-46919"/>
          <a:ext cx="6974604" cy="125318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D97929-D3AB-435E-AC64-1A0B3B58925D}">
      <dsp:nvSpPr>
        <dsp:cNvPr id="0" name=""/>
        <dsp:cNvSpPr/>
      </dsp:nvSpPr>
      <dsp:spPr>
        <a:xfrm>
          <a:off x="776065" y="161395"/>
          <a:ext cx="6974604" cy="1253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kumimoji="1" lang="zh-TW" altLang="en-US" sz="2400" kern="1200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◎指國民小學及國民中學學生有下列情形之一者：</a:t>
          </a:r>
          <a:endParaRPr lang="zh-TW" altLang="en-US" sz="2400" kern="1200" dirty="0">
            <a:solidFill>
              <a:srgbClr val="00206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2769" y="198099"/>
        <a:ext cx="6901196" cy="1179775"/>
      </dsp:txXfrm>
    </dsp:sp>
    <dsp:sp modelId="{ECDC3FCA-2271-4006-9143-132152933B28}">
      <dsp:nvSpPr>
        <dsp:cNvPr id="0" name=""/>
        <dsp:cNvSpPr/>
      </dsp:nvSpPr>
      <dsp:spPr>
        <a:xfrm>
          <a:off x="7100" y="1847698"/>
          <a:ext cx="3808610" cy="12531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7ED1-04AE-4976-8DA0-87872B9F07FC}">
      <dsp:nvSpPr>
        <dsp:cNvPr id="0" name=""/>
        <dsp:cNvSpPr/>
      </dsp:nvSpPr>
      <dsp:spPr>
        <a:xfrm>
          <a:off x="226379" y="2056014"/>
          <a:ext cx="3808610" cy="1253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未經請假、請假未獲准或不明原因未到校上課</a:t>
          </a:r>
          <a:r>
            <a:rPr kumimoji="1" lang="zh-TW" sz="2400" u="none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連續達</a:t>
          </a:r>
          <a:r>
            <a:rPr kumimoji="1" lang="en-US" altLang="zh-TW" sz="2400" u="none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kumimoji="1" lang="zh-TW" sz="2400" u="none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日以上</a:t>
          </a:r>
          <a:r>
            <a:rPr kumimoji="1" lang="zh-TW" sz="2400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sz="2400" kern="1200" dirty="0">
            <a:solidFill>
              <a:schemeClr val="accent5">
                <a:lumMod val="1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3083" y="2092718"/>
        <a:ext cx="3735202" cy="1179775"/>
      </dsp:txXfrm>
    </dsp:sp>
    <dsp:sp modelId="{2DE58279-6DC3-4F3F-B5CD-25FDD2509C48}">
      <dsp:nvSpPr>
        <dsp:cNvPr id="0" name=""/>
        <dsp:cNvSpPr/>
      </dsp:nvSpPr>
      <dsp:spPr>
        <a:xfrm>
          <a:off x="4254270" y="1847698"/>
          <a:ext cx="3640230" cy="12531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BE6067-6C93-48C6-86AA-51D5298951D4}">
      <dsp:nvSpPr>
        <dsp:cNvPr id="0" name=""/>
        <dsp:cNvSpPr/>
      </dsp:nvSpPr>
      <dsp:spPr>
        <a:xfrm>
          <a:off x="4473549" y="2056014"/>
          <a:ext cx="3640230" cy="125318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ts val="2500"/>
            </a:lnSpc>
            <a:spcBef>
              <a:spcPct val="0"/>
            </a:spcBef>
            <a:spcAft>
              <a:spcPct val="35000"/>
            </a:spcAft>
          </a:pPr>
          <a:r>
            <a:rPr kumimoji="1" lang="zh-TW" sz="2400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轉學生因不明原因</a:t>
          </a:r>
          <a:r>
            <a:rPr kumimoji="1" lang="zh-TW" sz="2400" u="none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，自轉出之日起</a:t>
          </a:r>
          <a:r>
            <a:rPr kumimoji="1" lang="en-US" altLang="zh-TW" sz="2400" u="none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kumimoji="1" lang="zh-TW" sz="2400" u="none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日內未向轉入</a:t>
          </a:r>
          <a:r>
            <a:rPr kumimoji="1" lang="zh-TW" sz="2400" kern="1200" dirty="0">
              <a:solidFill>
                <a:schemeClr val="accent5">
                  <a:lumMod val="1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學校完成報到手續。</a:t>
          </a:r>
          <a:endParaRPr lang="zh-TW" sz="2400" kern="1200" dirty="0">
            <a:solidFill>
              <a:schemeClr val="accent5">
                <a:lumMod val="10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510253" y="2092718"/>
        <a:ext cx="3566822" cy="11797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0229F2-DDD3-4554-AC3E-070B4248D237}">
      <dsp:nvSpPr>
        <dsp:cNvPr id="0" name=""/>
        <dsp:cNvSpPr/>
      </dsp:nvSpPr>
      <dsp:spPr>
        <a:xfrm>
          <a:off x="-220969" y="-171637"/>
          <a:ext cx="6688429" cy="11048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若學校未依規定將中輟生資料</a:t>
          </a:r>
          <a:r>
            <a:rPr kumimoji="1" lang="zh-TW" altLang="en-US" sz="20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函報強迫入學委員會</a:t>
          </a:r>
          <a:r>
            <a:rPr kumimoji="1"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執行強迫入學相關事宜，該校需負起行政疏失責任。</a:t>
          </a:r>
          <a:endParaRPr lang="zh-TW" altLang="en-US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-188608" y="-139276"/>
        <a:ext cx="5496158" cy="1040177"/>
      </dsp:txXfrm>
    </dsp:sp>
    <dsp:sp modelId="{6762888A-D493-4001-BB31-FFF101B2932D}">
      <dsp:nvSpPr>
        <dsp:cNvPr id="0" name=""/>
        <dsp:cNvSpPr/>
      </dsp:nvSpPr>
      <dsp:spPr>
        <a:xfrm>
          <a:off x="369186" y="927633"/>
          <a:ext cx="6688429" cy="11048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「教育部全國國民中小學中輟生通報及復學系統」學校上線通報中輟紀錄，本系統並</a:t>
          </a:r>
          <a:r>
            <a:rPr lang="zh-TW" altLang="en-US" sz="18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不會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將中輟紀錄</a:t>
          </a:r>
          <a:r>
            <a:rPr lang="zh-TW" altLang="en-US" sz="18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自動傳送</a:t>
          </a:r>
          <a:r>
            <a:rPr lang="zh-TW" altLang="en-US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給</a:t>
          </a:r>
          <a:r>
            <a:rPr lang="zh-TW" altLang="en-US" sz="1800" b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ahoma" panose="020B0604030504040204" pitchFamily="34" charset="0"/>
            </a:rPr>
            <a:t>強迫入學委員會</a:t>
          </a:r>
          <a:endParaRPr lang="zh-TW" altLang="en-US" sz="18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01547" y="959994"/>
        <a:ext cx="5315367" cy="1040177"/>
      </dsp:txXfrm>
    </dsp:sp>
    <dsp:sp modelId="{A873F898-25BE-4E59-B156-15DCE1296814}">
      <dsp:nvSpPr>
        <dsp:cNvPr id="0" name=""/>
        <dsp:cNvSpPr/>
      </dsp:nvSpPr>
      <dsp:spPr>
        <a:xfrm>
          <a:off x="517404" y="2063184"/>
          <a:ext cx="7572305" cy="17914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請提醒學校用</a:t>
          </a:r>
          <a:r>
            <a:rPr lang="zh-TW" altLang="en-US" sz="32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密件紙本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函送</a:t>
          </a:r>
          <a:r>
            <a:rPr lang="zh-TW" altLang="en-US" sz="2000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強迫入學委員會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，</a:t>
          </a:r>
          <a:r>
            <a:rPr lang="zh-TW" altLang="en-US" sz="2000" i="1" u="sng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副知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各縣市教育局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處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、新港國中、</a:t>
          </a:r>
          <a:endParaRPr lang="en-US" altLang="zh-TW" sz="2000" kern="12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嘉義縣警察局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(</a:t>
          </a:r>
          <a:r>
            <a:rPr lang="zh-TW" altLang="en-US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行蹤不明個案</a:t>
          </a:r>
          <a:r>
            <a:rPr lang="en-US" altLang="zh-TW" sz="20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)</a:t>
          </a:r>
          <a:endParaRPr lang="zh-TW" sz="20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69874" y="2115654"/>
        <a:ext cx="5986128" cy="1686510"/>
      </dsp:txXfrm>
    </dsp:sp>
    <dsp:sp modelId="{156BAF4E-164C-402E-B865-4614FB3972B1}">
      <dsp:nvSpPr>
        <dsp:cNvPr id="0" name=""/>
        <dsp:cNvSpPr/>
      </dsp:nvSpPr>
      <dsp:spPr>
        <a:xfrm>
          <a:off x="5749276" y="666244"/>
          <a:ext cx="718184" cy="7181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10867" y="666244"/>
        <a:ext cx="395002" cy="540433"/>
      </dsp:txXfrm>
    </dsp:sp>
    <dsp:sp modelId="{80FD123C-233C-40BE-83CF-FE44544FB14B}">
      <dsp:nvSpPr>
        <dsp:cNvPr id="0" name=""/>
        <dsp:cNvSpPr/>
      </dsp:nvSpPr>
      <dsp:spPr>
        <a:xfrm>
          <a:off x="6339432" y="1947926"/>
          <a:ext cx="718184" cy="7181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kern="120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6501023" y="1947926"/>
        <a:ext cx="395002" cy="540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2B903-D37F-4A94-BD37-C79C3EE4D452}" type="datetimeFigureOut">
              <a:rPr lang="zh-TW" altLang="en-US" smtClean="0"/>
              <a:t>2023/8/25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1F84B-13B3-4052-82EF-0F1269D473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1884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129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AADC8559-E1C5-4B45-9418-086D3388F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E70327-AF51-4C67-8D04-8CCBF82DF0E2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AE85BE18-CF69-4374-9690-AAED84111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BB18AF8-8D69-4A2A-826B-DD8A3A55A3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57635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C6117459-B41F-4C2C-8AF1-03650BDC01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541C927-151C-412C-B6F3-9F7BBE4B9C32}" type="slidenum">
              <a:rPr lang="en-US" altLang="zh-TW" smtClean="0"/>
              <a:pPr/>
              <a:t>26</a:t>
            </a:fld>
            <a:endParaRPr lang="en-US" altLang="zh-TW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79C40B2-B252-4096-A592-19DDCA2807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0DC473B5-2442-4758-ABE6-C29FA8F5FA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3267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53A121C9-6FC8-4A78-B901-9D25490BC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9BBA02EF-7B0A-4846-B0D6-81E408688586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04316980-6E24-4C8A-B4C5-980E33BE0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68C4E78-5F98-486B-8342-90ECE6E15A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19985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56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DDDB5AD8-581F-4AA1-984E-6004E20C5992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20056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35D5FE47-EF79-471E-95DD-E2BA4316C07E}" type="slidenum">
              <a:rPr lang="en-US" altLang="zh-TW" smtClean="0">
                <a:solidFill>
                  <a:srgbClr val="000000"/>
                </a:solidFill>
              </a:rPr>
              <a:pPr/>
              <a:t>5</a:t>
            </a:fld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96248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4322A75-8FD6-49FD-AAF9-2D40709008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3ED55CF-0051-44E0-8E67-67BFC3312E5F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DB7BB01-70D4-4FA3-8CB6-73CA89972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3AA3586-0BAA-4CFE-9FF8-810D918771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76774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CA3DB0E-7C2B-4F9A-889D-12AACC436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6E2D8BC2-5717-46B5-BB4F-E329224782FB}" type="slidenum">
              <a:rPr lang="en-US" altLang="zh-TW" smtClean="0"/>
              <a:pPr/>
              <a:t>17</a:t>
            </a:fld>
            <a:endParaRPr lang="en-US" altLang="zh-TW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B0FBF647-CAD0-4E6A-9817-B2C5308BA4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3BB2A7A-738E-437F-87B1-FCB0A27F34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726006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9392F976-5E1F-4F87-A711-2675214806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5F0F64C2-6566-45AF-8D89-86BCB5EF1A7C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255B304-EF03-4A45-AEF0-4EB96CA974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1B6760EB-C274-48CB-9101-0FF72953DA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82549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770C64BB-8F77-4675-8EE2-4ECF3FF7F4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BE793816-B6F4-4BFE-A3E3-347621354173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D2DFA560-EEAD-46B8-95AF-543927392C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98BB9CFB-7C26-4E77-902A-DF059C8AB3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01980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EC961D5-7292-4441-8A3A-0CF183145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7E43992-4B07-4B68-B804-471D6D74D601}" type="slidenum">
              <a:rPr lang="en-US" altLang="zh-TW" smtClean="0"/>
              <a:pPr/>
              <a:t>22</a:t>
            </a:fld>
            <a:endParaRPr lang="en-US" altLang="zh-TW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CA9E9D4-0DC9-411C-8095-837BC914D4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9ABD032-DD3A-4D13-B945-2A3D758448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05576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988300" y="1747833"/>
            <a:ext cx="8678800" cy="33624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6106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3526767" y="524567"/>
            <a:ext cx="10756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975433" y="524700"/>
            <a:ext cx="6284000" cy="5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60958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▪"/>
              <a:defRPr sz="4800" b="1"/>
            </a:lvl1pPr>
            <a:lvl2pPr marL="1219170" lvl="1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2pPr>
            <a:lvl3pPr marL="1828754" lvl="2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3pPr>
            <a:lvl4pPr marL="2438339" lvl="3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4pPr>
            <a:lvl5pPr marL="3047924" lvl="4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5pPr>
            <a:lvl6pPr marL="3657509" lvl="5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6pPr>
            <a:lvl7pPr marL="4267093" lvl="6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b="1"/>
            </a:lvl7pPr>
            <a:lvl8pPr marL="4876678" lvl="7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8pPr>
            <a:lvl9pPr marL="5486263" lvl="8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39623" y="450467"/>
            <a:ext cx="104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FFFFFF"/>
                </a:solidFill>
                <a:cs typeface="Arial"/>
                <a:sym typeface="Arial"/>
              </a:rPr>
              <a:t>“</a:t>
            </a:r>
            <a:endParaRPr sz="9600" b="1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46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5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24920">
              <a:spcBef>
                <a:spcPts val="800"/>
              </a:spcBef>
              <a:spcAft>
                <a:spcPts val="0"/>
              </a:spcAft>
              <a:buSzPts val="2600"/>
              <a:buChar char="▪"/>
              <a:defRPr/>
            </a:lvl1pPr>
            <a:lvl2pPr marL="1219170" lvl="1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marL="1828754" lvl="2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marL="2438339" lvl="3" indent="-52492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marL="3047924" lvl="4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509" lvl="5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093" lvl="6" indent="-52492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678" lvl="7" indent="-52492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263" lvl="8" indent="-52492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02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 + 1 column half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5571195" y="524700"/>
            <a:ext cx="60960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977465" y="524633"/>
            <a:ext cx="46144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487400" y="1798867"/>
            <a:ext cx="50352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7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4" name="Google Shape;44;p7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2101700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7024095" y="1822900"/>
            <a:ext cx="4643200" cy="45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2571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080233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5328700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8577165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8999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802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0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10"/>
          <p:cNvSpPr/>
          <p:nvPr/>
        </p:nvSpPr>
        <p:spPr>
          <a:xfrm>
            <a:off x="1170000" y="5808167"/>
            <a:ext cx="99724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576267" y="5808267"/>
            <a:ext cx="95660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30479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133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10617600" y="5808167"/>
            <a:ext cx="524800" cy="5248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2797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2063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icon space">
  <p:cSld name="Blank with icon spac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12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1157000" y="524567"/>
            <a:ext cx="10756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1295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9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3526767" y="524567"/>
            <a:ext cx="10756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975433" y="524700"/>
            <a:ext cx="6284000" cy="580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609585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600"/>
              <a:buChar char="▪"/>
              <a:defRPr sz="4800" b="1"/>
            </a:lvl1pPr>
            <a:lvl2pPr marL="1219170" lvl="1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2pPr>
            <a:lvl3pPr marL="1828754" lvl="2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3pPr>
            <a:lvl4pPr marL="2438339" lvl="3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sz="4800" b="1"/>
            </a:lvl4pPr>
            <a:lvl5pPr marL="3047924" lvl="4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5pPr>
            <a:lvl6pPr marL="3657509" lvl="5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6pPr>
            <a:lvl7pPr marL="4267093" lvl="6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sz="4800" b="1"/>
            </a:lvl7pPr>
            <a:lvl8pPr marL="4876678" lvl="7" indent="-60958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sz="4800" b="1"/>
            </a:lvl8pPr>
            <a:lvl9pPr marL="5486263" lvl="8" indent="-60958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sz="4800" b="1"/>
            </a:lvl9pPr>
          </a:lstStyle>
          <a:p>
            <a:endParaRPr/>
          </a:p>
        </p:txBody>
      </p:sp>
      <p:sp>
        <p:nvSpPr>
          <p:cNvPr id="23" name="Google Shape;23;p4"/>
          <p:cNvSpPr txBox="1"/>
          <p:nvPr/>
        </p:nvSpPr>
        <p:spPr>
          <a:xfrm>
            <a:off x="3539623" y="450467"/>
            <a:ext cx="10496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9600" b="1" kern="0">
                <a:solidFill>
                  <a:srgbClr val="FFFFFF"/>
                </a:solidFill>
                <a:cs typeface="Arial"/>
                <a:sym typeface="Arial"/>
              </a:rPr>
              <a:t>“</a:t>
            </a:r>
            <a:endParaRPr sz="9600" b="1" kern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802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084021"/>
            <a:ext cx="5203190" cy="470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14891892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6435933-C994-4A4F-B8F6-AD049F3BD1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219200" y="6251575"/>
            <a:ext cx="2641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359EC51-BB89-4286-B627-47C680588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248400"/>
            <a:ext cx="396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2E685C7F-DF80-4FBB-87A2-C8CE783FF7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C8E0-5343-49B6-9F7B-41C1A6CCFD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47452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968478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40654428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084021"/>
            <a:ext cx="5203190" cy="470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606718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1494032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9997213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212484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9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11802810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51828" y="1084021"/>
            <a:ext cx="5203190" cy="47009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18399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 slide">
  <p:cSld name="Title + 1 column half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6096000" y="-10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5571195" y="524700"/>
            <a:ext cx="60960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977465" y="524633"/>
            <a:ext cx="46144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6487400" y="1798867"/>
            <a:ext cx="5035200" cy="391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 rtl="0">
              <a:spcBef>
                <a:spcPts val="800"/>
              </a:spcBef>
              <a:spcAft>
                <a:spcPts val="0"/>
              </a:spcAft>
              <a:buSzPts val="2200"/>
              <a:buChar char="▪"/>
              <a:defRPr sz="2933"/>
            </a:lvl1pPr>
            <a:lvl2pPr marL="1219170" lvl="1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2pPr>
            <a:lvl3pPr marL="1828754" lvl="2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3pPr>
            <a:lvl4pPr marL="2438339" lvl="3" indent="-491054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933"/>
            </a:lvl4pPr>
            <a:lvl5pPr marL="3047924" lvl="4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5pPr>
            <a:lvl6pPr marL="3657509" lvl="5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6pPr>
            <a:lvl7pPr marL="4267093" lvl="6" indent="-491054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933"/>
            </a:lvl7pPr>
            <a:lvl8pPr marL="4876678" lvl="7" indent="-491054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933"/>
            </a:lvl8pPr>
            <a:lvl9pPr marL="5486263" lvl="8" indent="-491054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933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48794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422994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73598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8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1"/>
          </p:nvPr>
        </p:nvSpPr>
        <p:spPr>
          <a:xfrm>
            <a:off x="2080233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2"/>
          </p:nvPr>
        </p:nvSpPr>
        <p:spPr>
          <a:xfrm>
            <a:off x="5328700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3"/>
          </p:nvPr>
        </p:nvSpPr>
        <p:spPr>
          <a:xfrm>
            <a:off x="8577165" y="1833633"/>
            <a:ext cx="3090000" cy="449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rtl="0">
              <a:spcBef>
                <a:spcPts val="800"/>
              </a:spcBef>
              <a:spcAft>
                <a:spcPts val="0"/>
              </a:spcAft>
              <a:buSzPts val="1800"/>
              <a:buChar char="▪"/>
              <a:defRPr sz="2400"/>
            </a:lvl1pPr>
            <a:lvl2pPr marL="1219170" lvl="1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2pPr>
            <a:lvl3pPr marL="1828754" lvl="2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3pPr>
            <a:lvl4pPr marL="2438339" lvl="3" indent="-457189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2400"/>
            </a:lvl4pPr>
            <a:lvl5pPr marL="3047924" lvl="4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565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" name="Google Shape;62;p9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9"/>
          <p:cNvSpPr/>
          <p:nvPr/>
        </p:nvSpPr>
        <p:spPr>
          <a:xfrm>
            <a:off x="1170000" y="524700"/>
            <a:ext cx="10497200" cy="1075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9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10591667" y="524567"/>
            <a:ext cx="1075600" cy="1075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673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694800" y="-100"/>
            <a:ext cx="10497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11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10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background image">
  <p:cSld name="Full background imag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13"/>
          <p:cNvSpPr/>
          <p:nvPr/>
        </p:nvSpPr>
        <p:spPr>
          <a:xfrm>
            <a:off x="11667067" y="5808167"/>
            <a:ext cx="524800" cy="5248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8488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0497200" y="-100"/>
            <a:ext cx="169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2988300" y="1747833"/>
            <a:ext cx="8678800" cy="33624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13633" y="1747800"/>
            <a:ext cx="7302400" cy="336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946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063900" y="-100"/>
            <a:ext cx="8128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dist="190500" dir="108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3"/>
          <p:cNvSpPr/>
          <p:nvPr/>
        </p:nvSpPr>
        <p:spPr>
          <a:xfrm>
            <a:off x="2988300" y="2360000"/>
            <a:ext cx="8678800" cy="21380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dist="47625" dir="54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3913867" y="2461600"/>
            <a:ext cx="7753200" cy="1214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3913867" y="3472833"/>
            <a:ext cx="7753200" cy="6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434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3211827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5" r:id="rId3"/>
    <p:sldLayoutId id="2147483667" r:id="rId4"/>
    <p:sldLayoutId id="2147483668" r:id="rId5"/>
    <p:sldLayoutId id="2147483670" r:id="rId6"/>
    <p:sldLayoutId id="2147483672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Barlow"/>
              <a:buNone/>
              <a:defRPr sz="24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075108" y="1798855"/>
            <a:ext cx="9447600" cy="39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▪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▫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●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○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2600"/>
              <a:buFont typeface="Barlow"/>
              <a:buChar char="■"/>
              <a:defRPr sz="26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600"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9798966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7" r:id="rId13"/>
    <p:sldLayoutId id="2147483700" r:id="rId1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6703" y="2308682"/>
            <a:ext cx="5498592" cy="1301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3628" y="2069414"/>
            <a:ext cx="8984742" cy="144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28985" y="6023920"/>
            <a:ext cx="212725" cy="21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4051738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46703" y="2308682"/>
            <a:ext cx="5498592" cy="13011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03628" y="2069414"/>
            <a:ext cx="8984742" cy="14446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900" b="0" i="0">
                <a:solidFill>
                  <a:srgbClr val="4D290A"/>
                </a:solidFill>
                <a:latin typeface="Noto Sans CJK JP Regular"/>
                <a:cs typeface="Noto Sans CJK JP Regular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8/25/2023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428985" y="6023920"/>
            <a:ext cx="212725" cy="2120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9A5215"/>
                </a:solidFill>
                <a:latin typeface="Noto Sans CJK JP Regular"/>
                <a:cs typeface="Noto Sans CJK JP Regular"/>
              </a:defRPr>
            </a:lvl1pPr>
          </a:lstStyle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‹#›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8499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law.moj.gov.tw/LawClass/LawSingle.aspx?pcode=H0070011&amp;flno=8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mlss.k12ea.gov.tw/login" TargetMode="External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3158368" y="1450029"/>
            <a:ext cx="7302400" cy="336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度</a:t>
            </a:r>
            <a:b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中輟系統線上研習</a:t>
            </a:r>
            <a:endParaRPr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8534824" y="4551015"/>
            <a:ext cx="3851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1體W9"/>
                <a:sym typeface="Arial"/>
              </a:rPr>
              <a:t>新港國中   </a:t>
            </a:r>
            <a:r>
              <a:rPr lang="en-US" altLang="zh-TW" kern="0" dirty="0" smtClean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1體W9"/>
                <a:sym typeface="Arial"/>
              </a:rPr>
              <a:t>112.08.25</a:t>
            </a:r>
            <a:endParaRPr lang="en-US" altLang="zh-TW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POP1體W9"/>
              <a:sym typeface="Arial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kern="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華康POP1體W9"/>
                <a:sym typeface="Arial"/>
              </a:rPr>
              <a:t>               </a:t>
            </a:r>
            <a:endParaRPr lang="en-US" altLang="zh-TW" kern="0" dirty="0">
              <a:solidFill>
                <a:srgbClr val="FFFF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華康POP1體W9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222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291" y="140539"/>
            <a:ext cx="5600700" cy="664845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960853" y="2294626"/>
            <a:ext cx="1371600" cy="33643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158290" y="4612256"/>
            <a:ext cx="2949875" cy="520461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023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984" y="520280"/>
            <a:ext cx="5648325" cy="588645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7927676" y="2878730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通報系統上列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印</a:t>
            </a:r>
          </a:p>
        </p:txBody>
      </p:sp>
    </p:spTree>
    <p:extLst>
      <p:ext uri="{BB962C8B-B14F-4D97-AF65-F5344CB8AC3E}">
        <p14:creationId xmlns:p14="http://schemas.microsoft.com/office/powerpoint/2010/main" val="1575594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投影片編號版面配置區 5">
            <a:extLst>
              <a:ext uri="{FF2B5EF4-FFF2-40B4-BE49-F238E27FC236}">
                <a16:creationId xmlns:a16="http://schemas.microsoft.com/office/drawing/2014/main" id="{4C88944B-5885-439F-AA46-031D0DDA5CE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C99E85-D333-4FBC-86A3-4950AE0DC4ED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TW" sz="1000"/>
          </a:p>
        </p:txBody>
      </p:sp>
      <p:sp>
        <p:nvSpPr>
          <p:cNvPr id="23557" name="AutoShape 10">
            <a:extLst>
              <a:ext uri="{FF2B5EF4-FFF2-40B4-BE49-F238E27FC236}">
                <a16:creationId xmlns:a16="http://schemas.microsoft.com/office/drawing/2014/main" id="{E0389556-AA9D-487C-89B5-B86F39053A2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2701132" y="3136900"/>
            <a:ext cx="7277100" cy="573087"/>
          </a:xfrm>
          <a:prstGeom prst="homePlate">
            <a:avLst>
              <a:gd name="adj" fmla="val 0"/>
            </a:avLst>
          </a:prstGeom>
          <a:solidFill>
            <a:srgbClr val="E0AD12"/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25400" algn="ctr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 sz="2000" u="sng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出境後於境外就讀，則可檢附相關出入境證明文件函文刪除。</a:t>
            </a:r>
          </a:p>
        </p:txBody>
      </p:sp>
      <p:sp>
        <p:nvSpPr>
          <p:cNvPr id="23559" name="Rectangle 2">
            <a:extLst>
              <a:ext uri="{FF2B5EF4-FFF2-40B4-BE49-F238E27FC236}">
                <a16:creationId xmlns:a16="http://schemas.microsoft.com/office/drawing/2014/main" id="{0B70FF69-CF0E-4D49-815D-8B598971ACA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16113" y="268392"/>
            <a:ext cx="7772400" cy="677863"/>
          </a:xfrm>
        </p:spPr>
        <p:txBody>
          <a:bodyPr/>
          <a:lstStyle/>
          <a:p>
            <a:pPr eaLnBrk="1" hangingPunct="1"/>
            <a:r>
              <a:rPr lang="zh-TW" altLang="en-US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en-US" altLang="zh-TW" sz="3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-2</a:t>
            </a:r>
            <a:endParaRPr lang="zh-TW" altLang="zh-TW" sz="36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3555" name="Group 4">
            <a:extLst>
              <a:ext uri="{FF2B5EF4-FFF2-40B4-BE49-F238E27FC236}">
                <a16:creationId xmlns:a16="http://schemas.microsoft.com/office/drawing/2014/main" id="{19253403-E8BD-4347-8B04-7F915374AEB8}"/>
              </a:ext>
            </a:extLst>
          </p:cNvPr>
          <p:cNvGrpSpPr>
            <a:grpSpLocks/>
          </p:cNvGrpSpPr>
          <p:nvPr/>
        </p:nvGrpSpPr>
        <p:grpSpPr bwMode="auto">
          <a:xfrm>
            <a:off x="1916113" y="1331913"/>
            <a:ext cx="8521700" cy="804862"/>
            <a:chOff x="429" y="884"/>
            <a:chExt cx="4703" cy="379"/>
          </a:xfrm>
        </p:grpSpPr>
        <p:sp>
          <p:nvSpPr>
            <p:cNvPr id="23561" name="AutoShape 5">
              <a:extLst>
                <a:ext uri="{FF2B5EF4-FFF2-40B4-BE49-F238E27FC236}">
                  <a16:creationId xmlns:a16="http://schemas.microsoft.com/office/drawing/2014/main" id="{A1A4F6FC-02EE-4427-8AD3-598C5F81927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81" y="899"/>
              <a:ext cx="4451" cy="364"/>
            </a:xfrm>
            <a:prstGeom prst="roundRect">
              <a:avLst>
                <a:gd name="adj" fmla="val 50000"/>
              </a:avLst>
            </a:prstGeom>
            <a:solidFill>
              <a:srgbClr val="639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>
              <a:lvl1pPr marL="361950" indent="-36195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200" b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「</a:t>
              </a:r>
              <a:r>
                <a:rPr lang="zh-TW" altLang="en-US" sz="2000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國民小學與國民中學未入學或中途輟學學生通報及復學輔導辦法</a:t>
              </a:r>
              <a:r>
                <a:rPr lang="zh-TW" altLang="en-US" sz="2200" b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」    第</a:t>
              </a:r>
              <a:r>
                <a:rPr lang="en-US" altLang="zh-TW" sz="2200" b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5</a:t>
              </a:r>
              <a:r>
                <a:rPr lang="zh-TW" altLang="en-US" sz="2200" b="1">
                  <a:solidFill>
                    <a:schemeClr val="bg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條</a:t>
              </a:r>
            </a:p>
          </p:txBody>
        </p:sp>
        <p:sp>
          <p:nvSpPr>
            <p:cNvPr id="23562" name="Oval 6">
              <a:extLst>
                <a:ext uri="{FF2B5EF4-FFF2-40B4-BE49-F238E27FC236}">
                  <a16:creationId xmlns:a16="http://schemas.microsoft.com/office/drawing/2014/main" id="{9CBFCB18-6F8C-42C1-A0B3-697053179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" y="884"/>
              <a:ext cx="318" cy="318"/>
            </a:xfrm>
            <a:prstGeom prst="ellipse">
              <a:avLst/>
            </a:prstGeom>
            <a:solidFill>
              <a:srgbClr val="D973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chemeClr val="bg1"/>
                  </a:solidFill>
                  <a:latin typeface="Tahoma" panose="020B0604030504040204" pitchFamily="34" charset="0"/>
                </a:rPr>
                <a:t>2</a:t>
              </a:r>
            </a:p>
          </p:txBody>
        </p:sp>
      </p:grpSp>
      <p:sp>
        <p:nvSpPr>
          <p:cNvPr id="23556" name="Text Box 9">
            <a:extLst>
              <a:ext uri="{FF2B5EF4-FFF2-40B4-BE49-F238E27FC236}">
                <a16:creationId xmlns:a16="http://schemas.microsoft.com/office/drawing/2014/main" id="{80BF2FFE-AB7A-4609-88EC-CA8A950CD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651" y="2174876"/>
            <a:ext cx="75713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「學校應積極輔導學生復學，並於其復學後，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向通報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進行</a:t>
            </a:r>
            <a:r>
              <a:rPr lang="zh-TW" altLang="en-US" sz="24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復學通報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kumimoji="0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kumimoji="0"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函文強迫入學委員會</a:t>
            </a:r>
            <a:r>
              <a:rPr kumimoji="0"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58F1CC34-9C11-48D6-BFE4-A44711BF2641}"/>
              </a:ext>
            </a:extLst>
          </p:cNvPr>
          <p:cNvSpPr txBox="1"/>
          <p:nvPr/>
        </p:nvSpPr>
        <p:spPr>
          <a:xfrm>
            <a:off x="2117726" y="4005264"/>
            <a:ext cx="8443913" cy="52387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學校要造冊列管出境學生，定期追蹤是否有入境紀錄</a:t>
            </a:r>
          </a:p>
        </p:txBody>
      </p:sp>
      <p:sp>
        <p:nvSpPr>
          <p:cNvPr id="23560" name="AutoShape 6">
            <a:extLst>
              <a:ext uri="{FF2B5EF4-FFF2-40B4-BE49-F238E27FC236}">
                <a16:creationId xmlns:a16="http://schemas.microsoft.com/office/drawing/2014/main" id="{2FF0CB61-9A3A-4023-B4B8-30F3371A3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4805364"/>
            <a:ext cx="7632700" cy="18621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中輟生</a:t>
            </a:r>
            <a:r>
              <a:rPr lang="zh-TW" altLang="en-US" sz="2400" b="1">
                <a:solidFill>
                  <a:schemeClr val="accent2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已回學校就讀</a:t>
            </a:r>
            <a:r>
              <a:rPr lang="zh-TW" altLang="en-US" sz="240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，學校應登入</a:t>
            </a:r>
            <a:endParaRPr lang="en-US" altLang="zh-TW" sz="2400"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ea typeface="標楷體" panose="03000509000000000000" pitchFamily="65" charset="-120"/>
                <a:cs typeface="Tahoma" panose="020B0604030504040204" pitchFamily="34" charset="0"/>
              </a:rPr>
              <a:t>「教育部全國國民中小學中輟生通報及復學系統」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上線填報「</a:t>
            </a:r>
            <a:r>
              <a:rPr lang="zh-TW" altLang="en-US" sz="2400" b="1">
                <a:solidFill>
                  <a:schemeClr val="accent2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復學日期</a:t>
            </a:r>
            <a:r>
              <a:rPr lang="zh-TW" altLang="en-US" sz="240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」，</a:t>
            </a:r>
            <a:r>
              <a:rPr lang="zh-TW" altLang="en-US" sz="4000" b="1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毋需</a:t>
            </a:r>
            <a:r>
              <a:rPr lang="zh-TW" altLang="en-US" sz="240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報部刪除中輟紀錄。</a:t>
            </a:r>
          </a:p>
        </p:txBody>
      </p:sp>
    </p:spTree>
    <p:extLst>
      <p:ext uri="{BB962C8B-B14F-4D97-AF65-F5344CB8AC3E}">
        <p14:creationId xmlns:p14="http://schemas.microsoft.com/office/powerpoint/2010/main" val="68137101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投影片編號版面配置區 3">
            <a:extLst>
              <a:ext uri="{FF2B5EF4-FFF2-40B4-BE49-F238E27FC236}">
                <a16:creationId xmlns:a16="http://schemas.microsoft.com/office/drawing/2014/main" id="{DD005F89-6B90-4E30-97F1-C9C68561F8F0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7DFBA7-D4F0-4244-AD82-C5EA8F59D7DB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kumimoji="0" lang="en-US" altLang="zh-TW" sz="1000"/>
          </a:p>
        </p:txBody>
      </p:sp>
      <p:sp>
        <p:nvSpPr>
          <p:cNvPr id="24578" name="標題 1">
            <a:extLst>
              <a:ext uri="{FF2B5EF4-FFF2-40B4-BE49-F238E27FC236}">
                <a16:creationId xmlns:a16="http://schemas.microsoft.com/office/drawing/2014/main" id="{8B5FF5E3-86C8-4171-AAAB-AA05B132E2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334734" y="1269207"/>
            <a:ext cx="8002587" cy="914400"/>
          </a:xfrm>
          <a:solidFill>
            <a:srgbClr val="336699"/>
          </a:solidFill>
          <a:ln w="12700">
            <a:solidFill>
              <a:srgbClr val="336699"/>
            </a:solidFill>
            <a:miter lim="800000"/>
            <a:headEnd/>
            <a:tailEnd/>
          </a:ln>
        </p:spPr>
        <p:txBody>
          <a:bodyPr/>
          <a:lstStyle/>
          <a:p>
            <a:r>
              <a:rPr lang="zh-TW" altLang="en-US" sz="2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「國民小學與國民中學未入學或中途輟學學生通報及復學輔導辦法」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0FCC9D2-946A-43CF-9FC1-9507CCB5A85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334734" y="2315923"/>
            <a:ext cx="8186737" cy="4338637"/>
          </a:xfrm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 marL="0" indent="0">
              <a:spcAft>
                <a:spcPts val="600"/>
              </a:spcAft>
              <a:buClrTx/>
              <a:buSzTx/>
              <a:buNone/>
              <a:defRPr/>
            </a:pPr>
            <a:r>
              <a:rPr lang="zh-TW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6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學校應對復學之學生</a:t>
            </a:r>
            <a:r>
              <a:rPr lang="zh-TW" altLang="en-US" sz="24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施予適當之課業補救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適性教育措施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並依學校輔導制度之推動，</a:t>
            </a:r>
            <a:r>
              <a:rPr lang="zh-TW" altLang="en-US" sz="24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優先列其為輔導對象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0" indent="0"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7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中輟通報資料務必正確，每欄位詳實填報</a:t>
            </a:r>
            <a:r>
              <a:rPr lang="en-US" altLang="zh-TW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學校應建立</a:t>
            </a:r>
            <a:r>
              <a:rPr lang="zh-TW" altLang="en-US" sz="2400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學生檔案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，詳細記載學生資料，包括</a:t>
            </a: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未入學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輟學日期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通報日期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聯絡資訊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輔導紀錄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復學日期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再度輟學情形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追蹤輔導紀錄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等，並定期檢討輔導成效。</a:t>
            </a:r>
          </a:p>
          <a:p>
            <a:pPr marL="0" indent="0">
              <a:spcAft>
                <a:spcPts val="600"/>
              </a:spcAft>
              <a:buClrTx/>
              <a:buSzTx/>
              <a:buNone/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8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直轄市、縣（市）政府對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經常輟學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及輟學後長期</a:t>
            </a:r>
            <a:r>
              <a:rPr lang="zh-TW" altLang="en-US" sz="24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未復學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得洽商民間機構、團體協助追蹤輔導復學</a:t>
            </a:r>
            <a:r>
              <a:rPr lang="zh-TW" altLang="en-US" sz="2400" dirty="0">
                <a:solidFill>
                  <a:srgbClr val="038185"/>
                </a:solidFill>
                <a:latin typeface="Arial Unicode MS" panose="020B0604020202020204" pitchFamily="34" charset="-120"/>
              </a:rPr>
              <a:t>。</a:t>
            </a:r>
            <a:endParaRPr lang="zh-TW" altLang="en-US" sz="2400" dirty="0"/>
          </a:p>
        </p:txBody>
      </p:sp>
      <p:sp>
        <p:nvSpPr>
          <p:cNvPr id="24581" name="Rectangle 2">
            <a:extLst>
              <a:ext uri="{FF2B5EF4-FFF2-40B4-BE49-F238E27FC236}">
                <a16:creationId xmlns:a16="http://schemas.microsoft.com/office/drawing/2014/main" id="{9B601C0C-6CE0-4509-B5E3-033204041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8688" y="2095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法規</a:t>
            </a:r>
            <a:r>
              <a:rPr lang="en-US" altLang="zh-TW" sz="4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-3</a:t>
            </a:r>
            <a:endParaRPr lang="zh-TW" altLang="zh-TW" sz="4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66730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編號版面配置區 3">
            <a:extLst>
              <a:ext uri="{FF2B5EF4-FFF2-40B4-BE49-F238E27FC236}">
                <a16:creationId xmlns:a16="http://schemas.microsoft.com/office/drawing/2014/main" id="{537B6545-5D67-4EC0-B3BE-8EB0321B8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EAECAF-565C-4BD7-944D-A09CB4755704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kumimoji="0" lang="en-US" altLang="zh-TW" sz="1000"/>
          </a:p>
        </p:txBody>
      </p:sp>
      <p:sp>
        <p:nvSpPr>
          <p:cNvPr id="25603" name="AutoShape 6">
            <a:extLst>
              <a:ext uri="{FF2B5EF4-FFF2-40B4-BE49-F238E27FC236}">
                <a16:creationId xmlns:a16="http://schemas.microsoft.com/office/drawing/2014/main" id="{500D204B-1BD8-4C01-90B7-1FADEC682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412875"/>
            <a:ext cx="7931150" cy="32400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2400">
                <a:ea typeface="標楷體" panose="03000509000000000000" pitchFamily="65" charset="-120"/>
                <a:cs typeface="Tahoma" panose="020B0604030504040204" pitchFamily="34" charset="0"/>
              </a:rPr>
              <a:t>1.</a:t>
            </a:r>
            <a:r>
              <a:rPr lang="zh-TW" altLang="en-US" sz="2400">
                <a:ea typeface="標楷體" panose="03000509000000000000" pitchFamily="65" charset="-120"/>
                <a:cs typeface="Tahoma" panose="020B0604030504040204" pitchFamily="34" charset="0"/>
              </a:rPr>
              <a:t>請</a:t>
            </a:r>
            <a:r>
              <a:rPr lang="zh-TW" altLang="en-US" sz="2400" b="1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直轄市、縣（市）政府</a:t>
            </a:r>
            <a:r>
              <a:rPr lang="zh-TW" altLang="en-US" sz="2400">
                <a:ea typeface="標楷體" panose="03000509000000000000" pitchFamily="65" charset="-120"/>
                <a:cs typeface="Tahoma" panose="020B0604030504040204" pitchFamily="34" charset="0"/>
              </a:rPr>
              <a:t>及</a:t>
            </a:r>
            <a:r>
              <a:rPr lang="zh-TW" altLang="en-US" sz="2400" b="1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所轄各級學校</a:t>
            </a:r>
            <a:r>
              <a:rPr lang="zh-TW" altLang="en-US" sz="2400">
                <a:ea typeface="標楷體" panose="03000509000000000000" pitchFamily="65" charset="-120"/>
                <a:cs typeface="Tahoma" panose="020B0604030504040204" pitchFamily="34" charset="0"/>
              </a:rPr>
              <a:t>務必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TW" altLang="en-US" sz="2400">
                <a:ea typeface="標楷體" panose="03000509000000000000" pitchFamily="65" charset="-120"/>
                <a:cs typeface="Tahoma" panose="020B0604030504040204" pitchFamily="34" charset="0"/>
              </a:rPr>
              <a:t>至「中輟通報系統」</a:t>
            </a:r>
            <a:r>
              <a:rPr lang="zh-TW" altLang="en-US" sz="240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進行</a:t>
            </a:r>
            <a:r>
              <a:rPr lang="zh-TW" altLang="en-US" sz="2400" b="1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通報（承辦）人員</a:t>
            </a:r>
            <a:r>
              <a:rPr lang="zh-TW" altLang="en-US" sz="2400" b="1" u="sng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基本資料</a:t>
            </a:r>
            <a:endParaRPr lang="en-US" altLang="zh-TW" sz="2400" b="1" u="sng">
              <a:solidFill>
                <a:srgbClr val="FF000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TW" altLang="en-US" sz="2400" b="1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en-US" altLang="zh-TW" sz="2400" b="1" u="sng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E-mail</a:t>
            </a:r>
            <a:r>
              <a:rPr lang="zh-TW" altLang="en-US" sz="2400" b="1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及</a:t>
            </a:r>
            <a:r>
              <a:rPr kumimoji="0" lang="zh-TW" altLang="en-US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系統</a:t>
            </a:r>
            <a:r>
              <a:rPr kumimoji="0" lang="zh-TW" altLang="en-US" sz="2400" b="1" u="sng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帳號</a:t>
            </a:r>
            <a:r>
              <a:rPr kumimoji="0" lang="en-US" altLang="zh-TW" sz="2400" b="1" u="sng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/</a:t>
            </a:r>
            <a:r>
              <a:rPr kumimoji="0" lang="zh-TW" altLang="en-US" sz="2400" b="1" u="sng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密碼</a:t>
            </a:r>
            <a:r>
              <a:rPr kumimoji="0" lang="zh-TW" altLang="en-US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確認</a:t>
            </a:r>
            <a:r>
              <a:rPr kumimoji="0" lang="zh-TW" altLang="en-US" sz="2400" b="1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（異動或更新）。</a:t>
            </a:r>
            <a:endParaRPr kumimoji="0" lang="en-US" altLang="zh-TW" sz="2400" b="1">
              <a:solidFill>
                <a:srgbClr val="FF000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2400" b="1">
              <a:solidFill>
                <a:srgbClr val="FF000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kumimoji="0" lang="zh-TW" altLang="en-US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路徑</a:t>
            </a:r>
            <a:r>
              <a:rPr kumimoji="0" lang="en-US" altLang="zh-TW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:</a:t>
            </a:r>
            <a:r>
              <a:rPr kumimoji="0" lang="zh-TW" altLang="en-US" sz="2400" b="1">
                <a:solidFill>
                  <a:srgbClr val="0070C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系統參數維護</a:t>
            </a:r>
            <a:r>
              <a:rPr kumimoji="0" lang="en-US" altLang="zh-TW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—</a:t>
            </a:r>
            <a:r>
              <a:rPr kumimoji="0" lang="zh-TW" altLang="en-US" sz="2400" b="1">
                <a:solidFill>
                  <a:srgbClr val="0070C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機關資料維護</a:t>
            </a:r>
            <a:r>
              <a:rPr kumimoji="0" lang="en-US" altLang="zh-TW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--</a:t>
            </a:r>
            <a:r>
              <a:rPr kumimoji="0" lang="zh-TW" altLang="en-US" sz="2400" b="1">
                <a:solidFill>
                  <a:srgbClr val="0070C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查詢維護</a:t>
            </a:r>
            <a:r>
              <a:rPr kumimoji="0" lang="en-US" altLang="zh-TW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—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kumimoji="0" lang="en-US" altLang="zh-TW" sz="2400" b="1">
                <a:solidFill>
                  <a:srgbClr val="0070C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     </a:t>
            </a:r>
            <a:r>
              <a:rPr kumimoji="0" lang="zh-TW" altLang="en-US" sz="2400" b="1">
                <a:solidFill>
                  <a:srgbClr val="0070C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機關代碼</a:t>
            </a:r>
            <a:r>
              <a:rPr kumimoji="0" lang="zh-TW" altLang="en-US" sz="2400" b="1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點入</a:t>
            </a:r>
            <a:endParaRPr kumimoji="0" lang="en-US" altLang="zh-TW" sz="2400" b="1"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zh-TW" altLang="en-US" sz="2400" b="1">
              <a:solidFill>
                <a:srgbClr val="FF000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25604" name="Text Box 7">
            <a:extLst>
              <a:ext uri="{FF2B5EF4-FFF2-40B4-BE49-F238E27FC236}">
                <a16:creationId xmlns:a16="http://schemas.microsoft.com/office/drawing/2014/main" id="{CD30EEF3-BB9A-4A10-A3CC-260C76D8F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9650" y="4652963"/>
            <a:ext cx="792003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註：直轄市、縣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市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政府及所轄學校</a:t>
            </a:r>
            <a:r>
              <a:rPr lang="zh-TW" altLang="en-US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中輟通報承辦人異動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時，務必至「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系統參數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」修正資料，並確實落實中輟業務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交接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傳承</a:t>
            </a:r>
            <a:r>
              <a:rPr lang="en-US" altLang="zh-TW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制度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包含中輟系統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操作手冊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帳密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0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通報方式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25605" name="Text Box 58">
            <a:extLst>
              <a:ext uri="{FF2B5EF4-FFF2-40B4-BE49-F238E27FC236}">
                <a16:creationId xmlns:a16="http://schemas.microsoft.com/office/drawing/2014/main" id="{C33603DF-8514-4DDB-B74A-9EDBEF0D5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76251"/>
            <a:ext cx="3313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帳號密碼更新</a:t>
            </a:r>
          </a:p>
        </p:txBody>
      </p:sp>
    </p:spTree>
    <p:extLst>
      <p:ext uri="{BB962C8B-B14F-4D97-AF65-F5344CB8AC3E}">
        <p14:creationId xmlns:p14="http://schemas.microsoft.com/office/powerpoint/2010/main" val="19648773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90612"/>
            <a:ext cx="12320362" cy="4471988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400425" y="1123950"/>
            <a:ext cx="1038225" cy="628650"/>
          </a:xfrm>
          <a:prstGeom prst="rect">
            <a:avLst/>
          </a:prstGeom>
          <a:noFill/>
          <a:ln w="762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576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6922"/>
            <a:ext cx="12169295" cy="556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7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投影片編號版面配置區 3">
            <a:extLst>
              <a:ext uri="{FF2B5EF4-FFF2-40B4-BE49-F238E27FC236}">
                <a16:creationId xmlns:a16="http://schemas.microsoft.com/office/drawing/2014/main" id="{3FF546C7-9385-4FA2-B335-C925FDD08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3A76AB2-FFE6-485C-9531-EE486BF2139A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TW" sz="1000"/>
          </a:p>
        </p:txBody>
      </p:sp>
      <p:sp>
        <p:nvSpPr>
          <p:cNvPr id="28675" name="AutoShape 6">
            <a:extLst>
              <a:ext uri="{FF2B5EF4-FFF2-40B4-BE49-F238E27FC236}">
                <a16:creationId xmlns:a16="http://schemas.microsoft.com/office/drawing/2014/main" id="{470DA4A0-3B7A-42BB-B34F-0E664EFF2A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4" y="1454150"/>
            <a:ext cx="8002587" cy="13985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2.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全國</a:t>
            </a:r>
            <a:r>
              <a:rPr lang="zh-TW" altLang="en-US" sz="2400" b="1" dirty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「學生總人數維護」每學年僅填報 </a:t>
            </a:r>
            <a:r>
              <a:rPr lang="en-US" altLang="zh-TW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1</a:t>
            </a:r>
            <a:r>
              <a:rPr lang="zh-TW" altLang="en-US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anose="020B0604030504040204" pitchFamily="34" charset="0"/>
                <a:ea typeface="標楷體" panose="03000509000000000000" pitchFamily="65" charset="-120"/>
                <a:cs typeface="Tahoma" panose="020B0604030504040204" pitchFamily="34" charset="0"/>
              </a:rPr>
              <a:t> </a:t>
            </a:r>
            <a:r>
              <a:rPr lang="zh-TW" altLang="en-US" sz="2400" b="1" dirty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次！</a:t>
            </a:r>
            <a:endParaRPr lang="en-US" altLang="zh-TW" sz="2400" b="1" dirty="0">
              <a:solidFill>
                <a:srgbClr val="FF000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請各直轄市、縣（市）政府務必督導所轄學校確實填報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，學期中學生總人數無法異動。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29701" name="Text Box 58">
            <a:extLst>
              <a:ext uri="{FF2B5EF4-FFF2-40B4-BE49-F238E27FC236}">
                <a16:creationId xmlns:a16="http://schemas.microsoft.com/office/drawing/2014/main" id="{D2E90ECE-1882-4EA8-814B-283288E3B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76251"/>
            <a:ext cx="3600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學生總人數維護</a:t>
            </a:r>
          </a:p>
        </p:txBody>
      </p:sp>
      <p:sp>
        <p:nvSpPr>
          <p:cNvPr id="29702" name="矩形 1">
            <a:extLst>
              <a:ext uri="{FF2B5EF4-FFF2-40B4-BE49-F238E27FC236}">
                <a16:creationId xmlns:a16="http://schemas.microsoft.com/office/drawing/2014/main" id="{8AB7AD97-7E7A-426C-8E38-B1D1DDAA0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3038475"/>
            <a:ext cx="82089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學生總數資料為</a:t>
            </a:r>
            <a:r>
              <a:rPr lang="zh-TW" altLang="en-US" sz="2400" u="sng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全校人數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只填報該年度</a:t>
            </a:r>
            <a:r>
              <a:rPr lang="zh-TW" altLang="en-US" sz="24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新生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人數。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填報人數時，填寫</a:t>
            </a:r>
            <a:r>
              <a:rPr lang="zh-TW" altLang="en-US" sz="2400" u="sng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男生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人數及</a:t>
            </a:r>
            <a:r>
              <a:rPr lang="zh-TW" altLang="en-US" sz="2400" u="sng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女生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人數，系統會自動加總全校人數。</a:t>
            </a: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需填寫</a:t>
            </a:r>
            <a:r>
              <a:rPr lang="zh-TW" altLang="en-US" sz="2400" u="sng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原住民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u="sng">
                <a:solidFill>
                  <a:srgbClr val="FF0000"/>
                </a:solidFill>
                <a:latin typeface="華康布丁體" pitchFamily="81" charset="-120"/>
                <a:ea typeface="華康布丁體" pitchFamily="81" charset="-120"/>
              </a:rPr>
              <a:t>外配子女</a:t>
            </a:r>
            <a:r>
              <a:rPr lang="zh-TW" altLang="en-US" sz="2400">
                <a:latin typeface="標楷體" panose="03000509000000000000" pitchFamily="65" charset="-120"/>
                <a:ea typeface="標楷體" panose="03000509000000000000" pitchFamily="65" charset="-120"/>
              </a:rPr>
              <a:t>人數。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51462" y="4727165"/>
            <a:ext cx="6840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原住民人數及外配子女人數計算，若父母其中一方為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原住民，另一方為新住民，請各計算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950247" y="5692594"/>
            <a:ext cx="5581942" cy="46166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註：各國中小完成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日（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112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月中旬）</a:t>
            </a:r>
            <a:endParaRPr lang="zh-TW" altLang="en-US" sz="2400" b="1" dirty="0">
              <a:solidFill>
                <a:schemeClr val="accent6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17827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8087"/>
            <a:ext cx="12322778" cy="4622138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18</a:t>
            </a:fld>
            <a:endParaRPr lang="en"/>
          </a:p>
        </p:txBody>
      </p:sp>
      <p:sp>
        <p:nvSpPr>
          <p:cNvPr id="6" name="矩形 5"/>
          <p:cNvSpPr/>
          <p:nvPr/>
        </p:nvSpPr>
        <p:spPr>
          <a:xfrm>
            <a:off x="6568835" y="5002602"/>
            <a:ext cx="1089265" cy="4361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29455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19</a:t>
            </a:fld>
            <a:endParaRPr lang="en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5275"/>
            <a:ext cx="12079747" cy="4244875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55987" y="5454357"/>
            <a:ext cx="68405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有關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原住民人數及外配子女人數計算，若父母其中一方為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原住民，另一方為新住民，請各計算</a:t>
            </a:r>
            <a:r>
              <a:rPr lang="en-US" altLang="zh-TW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次。</a:t>
            </a:r>
            <a:endParaRPr lang="zh-TW" altLang="zh-TW" sz="2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384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101700" y="1822900"/>
            <a:ext cx="9598464" cy="4510000"/>
          </a:xfrm>
        </p:spPr>
        <p:txBody>
          <a:bodyPr/>
          <a:lstStyle/>
          <a:p>
            <a:pPr>
              <a:buClrTx/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強迫入學條例第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條及第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ClrTx/>
              <a:buFont typeface="Wingdings" panose="05000000000000000000" pitchFamily="2" charset="2"/>
              <a:buChar char="n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國民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小學與國民中學未入學或中途輟學學生通報及復學輔導辦法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4827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編號版面配置區 3">
            <a:extLst>
              <a:ext uri="{FF2B5EF4-FFF2-40B4-BE49-F238E27FC236}">
                <a16:creationId xmlns:a16="http://schemas.microsoft.com/office/drawing/2014/main" id="{152B6842-41D1-4163-B4BE-26151A46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FAD034-22AB-494E-81AC-D3CD18DC9E95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TW" sz="1000"/>
          </a:p>
        </p:txBody>
      </p:sp>
      <p:sp>
        <p:nvSpPr>
          <p:cNvPr id="29699" name="AutoShape 6">
            <a:extLst>
              <a:ext uri="{FF2B5EF4-FFF2-40B4-BE49-F238E27FC236}">
                <a16:creationId xmlns:a16="http://schemas.microsoft.com/office/drawing/2014/main" id="{65219161-CE15-49B3-9D7E-CD2241EEB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6999" y="998250"/>
            <a:ext cx="9533946" cy="23764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3.</a:t>
            </a:r>
            <a:r>
              <a:rPr lang="zh-TW" altLang="en-US" sz="2400" b="1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滿</a:t>
            </a:r>
            <a:r>
              <a:rPr lang="en-US" altLang="zh-TW" sz="2400" b="1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15</a:t>
            </a:r>
            <a:r>
              <a:rPr lang="zh-TW" altLang="en-US" sz="2400" b="1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歲該學年結束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中輟資料</a:t>
            </a:r>
            <a:r>
              <a:rPr lang="zh-TW" altLang="en-US" sz="2400" dirty="0" smtClean="0">
                <a:ea typeface="標楷體" panose="03000509000000000000" pitchFamily="65" charset="-120"/>
                <a:cs typeface="Tahoma" panose="020B0604030504040204" pitchFamily="34" charset="0"/>
              </a:rPr>
              <a:t>移轉至資料庫</a:t>
            </a:r>
            <a:endParaRPr lang="zh-TW" altLang="en-US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(1)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依據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入學年齡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非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出生日期。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(2)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本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en-US" altLang="zh-TW" sz="2400" dirty="0" smtClean="0">
                <a:ea typeface="標楷體" panose="03000509000000000000" pitchFamily="65" charset="-120"/>
                <a:cs typeface="Tahoma" panose="020B0604030504040204" pitchFamily="34" charset="0"/>
              </a:rPr>
              <a:t>109)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學年度，出生日要在民國</a:t>
            </a:r>
            <a:r>
              <a:rPr lang="en-US" altLang="zh-TW" sz="2400" b="1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95</a:t>
            </a:r>
            <a:r>
              <a:rPr lang="zh-TW" altLang="en-US" sz="2400" b="1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年</a:t>
            </a:r>
            <a:r>
              <a:rPr lang="en-US" altLang="zh-TW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9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月</a:t>
            </a:r>
            <a:r>
              <a:rPr lang="en-US" altLang="zh-TW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1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日</a:t>
            </a:r>
            <a:r>
              <a:rPr lang="en-US" altLang="zh-TW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含</a:t>
            </a:r>
            <a:r>
              <a:rPr lang="en-US" altLang="zh-TW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前</a:t>
            </a:r>
            <a:r>
              <a:rPr lang="zh-TW" altLang="en-US" sz="2400" dirty="0" smtClean="0">
                <a:ea typeface="標楷體" panose="03000509000000000000" pitchFamily="65" charset="-120"/>
                <a:cs typeface="Tahoma" panose="020B0604030504040204" pitchFamily="34" charset="0"/>
              </a:rPr>
              <a:t>出生才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會移轉。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(3)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完成該學年全國中輟統計報表後，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由本署統一移轉</a:t>
            </a:r>
            <a:endParaRPr lang="en-US" altLang="zh-TW" sz="2400" b="1" dirty="0">
              <a:solidFill>
                <a:srgbClr val="FF0000"/>
              </a:solidFill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marL="714375" indent="-714375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每年約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8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月底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</a:p>
        </p:txBody>
      </p:sp>
      <p:sp>
        <p:nvSpPr>
          <p:cNvPr id="32772" name="矩形 1">
            <a:extLst>
              <a:ext uri="{FF2B5EF4-FFF2-40B4-BE49-F238E27FC236}">
                <a16:creationId xmlns:a16="http://schemas.microsoft.com/office/drawing/2014/main" id="{E69EE44A-F472-4336-A8A7-D11293F1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9566" y="3436073"/>
            <a:ext cx="9379816" cy="201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buClrTx/>
              <a:buSzTx/>
              <a:buFontTx/>
              <a:buNone/>
              <a:defRPr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學生如已</a:t>
            </a:r>
            <a:r>
              <a:rPr lang="zh-TW" altLang="en-US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年滿</a:t>
            </a:r>
            <a:r>
              <a:rPr lang="en-US" altLang="zh-TW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r>
            <a:r>
              <a:rPr lang="zh-TW" altLang="en-US" sz="2400" b="1" u="sng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，依規定雖非國民義務教育階段之年齡，惟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108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年第</a:t>
            </a:r>
            <a:r>
              <a:rPr lang="en-US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次中輟預防業務聯繫會議決議，屬行蹤不明學生個案，仍可於中輟生通報及復學系統進行中輟通報，並由各地方警政機關以個案方式協尋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buClrTx/>
              <a:buSzTx/>
              <a:buNone/>
            </a:pPr>
            <a:r>
              <a:rPr lang="zh-TW" altLang="en-US" sz="2400" u="sng" dirty="0" smtClean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</a:t>
            </a:r>
            <a:r>
              <a:rPr lang="zh-TW" altLang="en-US" sz="2400" u="sng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請各地方政府應依權責辦理</a:t>
            </a:r>
            <a:r>
              <a:rPr lang="en-US" altLang="zh-TW" sz="2400" u="sng" dirty="0">
                <a:solidFill>
                  <a:srgbClr val="007033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</p:txBody>
      </p:sp>
      <p:sp>
        <p:nvSpPr>
          <p:cNvPr id="32773" name="Text Box 58">
            <a:extLst>
              <a:ext uri="{FF2B5EF4-FFF2-40B4-BE49-F238E27FC236}">
                <a16:creationId xmlns:a16="http://schemas.microsoft.com/office/drawing/2014/main" id="{9467E9F7-35AF-454D-B3F5-6B5A9A7FA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7605" y="310717"/>
            <a:ext cx="4033837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70C0"/>
                </a:solidFill>
                <a:ea typeface="標楷體" panose="03000509000000000000" pitchFamily="65" charset="-120"/>
              </a:rPr>
              <a:t>超過</a:t>
            </a:r>
            <a:r>
              <a:rPr lang="en-US" altLang="zh-TW" sz="3600" b="1" dirty="0">
                <a:solidFill>
                  <a:srgbClr val="0070C0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3600" b="1" dirty="0">
                <a:solidFill>
                  <a:srgbClr val="0070C0"/>
                </a:solidFill>
                <a:ea typeface="標楷體" panose="03000509000000000000" pitchFamily="65" charset="-120"/>
              </a:rPr>
              <a:t>歲以上個案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935D93D-E283-48C8-B933-8D2E4722A5A7}"/>
              </a:ext>
            </a:extLst>
          </p:cNvPr>
          <p:cNvSpPr/>
          <p:nvPr/>
        </p:nvSpPr>
        <p:spPr>
          <a:xfrm>
            <a:off x="2302739" y="5448446"/>
            <a:ext cx="9251951" cy="1277937"/>
          </a:xfrm>
          <a:prstGeom prst="rect">
            <a:avLst/>
          </a:prstGeom>
          <a:solidFill>
            <a:schemeClr val="bg2">
              <a:lumMod val="10000"/>
              <a:lumOff val="90000"/>
            </a:schemeClr>
          </a:solidFill>
          <a:ln>
            <a:solidFill>
              <a:srgbClr val="0033CC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、列管該生並啟動</a:t>
            </a:r>
            <a:r>
              <a:rPr lang="zh-TW" altLang="en-US" sz="2400" b="1" u="sng" dirty="0">
                <a:solidFill>
                  <a:srgbClr val="000000"/>
                </a:solidFill>
                <a:latin typeface="華康布丁體" panose="040B0C09000000000000" pitchFamily="81" charset="-120"/>
                <a:ea typeface="華康布丁體" panose="040B0C09000000000000" pitchFamily="81" charset="-120"/>
              </a:rPr>
              <a:t>三級輔導機制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42925" indent="-542925">
              <a:spcBef>
                <a:spcPts val="600"/>
              </a:spcBef>
              <a:defRPr/>
            </a:pP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、可結合</a:t>
            </a:r>
            <a:r>
              <a:rPr lang="zh-TW" altLang="en-US" sz="24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學生輔導諮商中心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特殊教育資源中心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u="sng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家庭教育中心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等資源協助，加強並落實復學輔導工作。</a:t>
            </a:r>
          </a:p>
        </p:txBody>
      </p:sp>
    </p:spTree>
    <p:extLst>
      <p:ext uri="{BB962C8B-B14F-4D97-AF65-F5344CB8AC3E}">
        <p14:creationId xmlns:p14="http://schemas.microsoft.com/office/powerpoint/2010/main" val="327821521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投影片編號版面配置區 3">
            <a:extLst>
              <a:ext uri="{FF2B5EF4-FFF2-40B4-BE49-F238E27FC236}">
                <a16:creationId xmlns:a16="http://schemas.microsoft.com/office/drawing/2014/main" id="{254C8896-5B78-4D28-8E8F-0EA453C0C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6F1BD6-D25C-41E1-ADFC-8B4FCEA1693E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kumimoji="0" lang="en-US" altLang="zh-TW" sz="1000"/>
          </a:p>
        </p:txBody>
      </p:sp>
      <p:sp>
        <p:nvSpPr>
          <p:cNvPr id="34819" name="AutoShape 6">
            <a:extLst>
              <a:ext uri="{FF2B5EF4-FFF2-40B4-BE49-F238E27FC236}">
                <a16:creationId xmlns:a16="http://schemas.microsoft.com/office/drawing/2014/main" id="{989E90D2-4703-4503-864F-9FA481A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0764" y="1343026"/>
            <a:ext cx="9014545" cy="35988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4. 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轉學生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中輟資料移轉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轉銜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(1)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務必請</a:t>
            </a:r>
            <a:r>
              <a:rPr lang="zh-TW" altLang="en-US" sz="2400" b="1" dirty="0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轉出學校</a:t>
            </a:r>
            <a:r>
              <a:rPr lang="en-US" altLang="zh-TW" sz="2400" b="1" dirty="0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b="1" dirty="0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原學校</a:t>
            </a:r>
            <a:r>
              <a:rPr lang="en-US" altLang="zh-TW" sz="2400" b="1" dirty="0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至中輟通報系統，點選</a:t>
            </a:r>
            <a:endParaRPr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「</a:t>
            </a:r>
            <a:r>
              <a:rPr lang="zh-TW" altLang="en-US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上線通報作業</a:t>
            </a:r>
            <a:r>
              <a:rPr lang="en-US" altLang="zh-TW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/</a:t>
            </a:r>
            <a:r>
              <a:rPr lang="zh-TW" altLang="en-US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學生轉學資料異動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」。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(2)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若該生三日內未至轉入學校報到，仍請轉出學校</a:t>
            </a:r>
            <a:endParaRPr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zh-TW" altLang="en-US" sz="2400" b="1" dirty="0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取消轉學，並通報中輟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endParaRPr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(3)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各縣市政府請務必定期查看是否有未轉銜成功之資料。</a:t>
            </a:r>
          </a:p>
        </p:txBody>
      </p:sp>
      <p:sp>
        <p:nvSpPr>
          <p:cNvPr id="34820" name="Text Box 7">
            <a:extLst>
              <a:ext uri="{FF2B5EF4-FFF2-40B4-BE49-F238E27FC236}">
                <a16:creationId xmlns:a16="http://schemas.microsoft.com/office/drawing/2014/main" id="{48B5EE46-6B69-479C-9110-334C4D9958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538" y="5241926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20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4821" name="Text Box 58">
            <a:extLst>
              <a:ext uri="{FF2B5EF4-FFF2-40B4-BE49-F238E27FC236}">
                <a16:creationId xmlns:a16="http://schemas.microsoft.com/office/drawing/2014/main" id="{A784D7CF-5808-4C1B-B1B5-9259F3129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3113" y="476251"/>
            <a:ext cx="331311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學生資料轉銜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8095675" y="3257344"/>
            <a:ext cx="1224136" cy="341800"/>
          </a:xfrm>
          <a:prstGeom prst="rect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TW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5855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投影片編號版面配置區 3">
            <a:extLst>
              <a:ext uri="{FF2B5EF4-FFF2-40B4-BE49-F238E27FC236}">
                <a16:creationId xmlns:a16="http://schemas.microsoft.com/office/drawing/2014/main" id="{68BCA35A-2682-40C5-B260-4478A5B82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BC6F0FD-FCEE-41CE-8285-67F27491949C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TW" sz="1000"/>
          </a:p>
        </p:txBody>
      </p:sp>
      <p:sp>
        <p:nvSpPr>
          <p:cNvPr id="37891" name="AutoShape 6">
            <a:extLst>
              <a:ext uri="{FF2B5EF4-FFF2-40B4-BE49-F238E27FC236}">
                <a16:creationId xmlns:a16="http://schemas.microsoft.com/office/drawing/2014/main" id="{1DE49A79-031E-4DDF-AEB6-E4A5396D0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2968" y="1132609"/>
            <a:ext cx="8846706" cy="449854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400" dirty="0">
                <a:solidFill>
                  <a:srgbClr val="A600A6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中輟</a:t>
            </a:r>
            <a:r>
              <a:rPr lang="zh-TW" altLang="en-US" sz="2400" dirty="0" smtClean="0">
                <a:solidFill>
                  <a:srgbClr val="A600A6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通報</a:t>
            </a:r>
            <a:r>
              <a:rPr lang="zh-TW" altLang="en-US" sz="2400" dirty="0">
                <a:solidFill>
                  <a:srgbClr val="A600A6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  <a:endParaRPr lang="zh-TW" altLang="en-US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    請填寫學生「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實際輟學日當天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」日期，而</a:t>
            </a:r>
            <a:r>
              <a:rPr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非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通報日期。</a:t>
            </a:r>
            <a:endParaRPr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範例</a:t>
            </a:r>
            <a:r>
              <a:rPr lang="en-US" altLang="zh-TW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小明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3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11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12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、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13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日已連續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3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天未到校，學校於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3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14</a:t>
            </a:r>
            <a:r>
              <a:rPr lang="zh-TW" altLang="en-US" sz="2400" dirty="0" smtClean="0">
                <a:ea typeface="標楷體" panose="03000509000000000000" pitchFamily="65" charset="-120"/>
                <a:cs typeface="Tahoma" panose="020B0604030504040204" pitchFamily="34" charset="0"/>
              </a:rPr>
              <a:t>日</a:t>
            </a:r>
            <a:endParaRPr lang="en-US" altLang="zh-TW" sz="2400" dirty="0" smtClean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 smtClean="0">
                <a:ea typeface="標楷體" panose="03000509000000000000" pitchFamily="65" charset="-120"/>
                <a:cs typeface="Tahoma" panose="020B0604030504040204" pitchFamily="34" charset="0"/>
              </a:rPr>
              <a:t>通報中輟，</a:t>
            </a:r>
            <a:r>
              <a:rPr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「輟學日期」</a:t>
            </a:r>
            <a:r>
              <a:rPr lang="zh-TW" altLang="en-US" sz="2400" dirty="0" smtClean="0">
                <a:ea typeface="標楷體" panose="03000509000000000000" pitchFamily="65" charset="-120"/>
                <a:cs typeface="Tahoma" panose="020B0604030504040204" pitchFamily="34" charset="0"/>
              </a:rPr>
              <a:t>請填寫</a:t>
            </a:r>
            <a:r>
              <a:rPr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3</a:t>
            </a:r>
            <a:r>
              <a:rPr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月</a:t>
            </a:r>
            <a:r>
              <a:rPr lang="en-US" altLang="zh-TW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11</a:t>
            </a:r>
            <a:r>
              <a:rPr lang="zh-TW" altLang="en-US" sz="2400" dirty="0" smtClean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日。</a:t>
            </a:r>
            <a:endParaRPr lang="en-US" altLang="zh-TW" sz="2400" dirty="0" smtClean="0">
              <a:solidFill>
                <a:srgbClr val="FF0000"/>
              </a:solidFill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400" dirty="0" smtClean="0">
                <a:solidFill>
                  <a:srgbClr val="A600A6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長期缺課</a:t>
            </a:r>
            <a:r>
              <a:rPr lang="zh-TW" altLang="en-US" sz="2400" dirty="0" smtClean="0">
                <a:solidFill>
                  <a:srgbClr val="A600A6"/>
                </a:solidFill>
                <a:ea typeface="標楷體" panose="03000509000000000000" pitchFamily="65" charset="-120"/>
                <a:cs typeface="Tahoma" panose="020B0604030504040204" pitchFamily="34" charset="0"/>
                <a:sym typeface="Wingdings" panose="05000000000000000000" pitchFamily="2" charset="2"/>
              </a:rPr>
              <a:t>：（中輟</a:t>
            </a:r>
            <a:r>
              <a:rPr lang="zh-TW" altLang="en-US" sz="2400" dirty="0" smtClean="0">
                <a:solidFill>
                  <a:srgbClr val="A600A6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預警機制）</a:t>
            </a:r>
            <a:endParaRPr lang="en-US" altLang="zh-TW" sz="2400" dirty="0">
              <a:solidFill>
                <a:srgbClr val="A600A6"/>
              </a:solidFill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     請填寫</a:t>
            </a:r>
            <a:r>
              <a:rPr lang="zh-TW" altLang="en-US" sz="2400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達</a:t>
            </a:r>
            <a:r>
              <a:rPr lang="en-US" altLang="zh-TW" sz="2400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7</a:t>
            </a:r>
            <a:r>
              <a:rPr lang="zh-TW" altLang="en-US" sz="2400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日的當天</a:t>
            </a:r>
            <a:r>
              <a:rPr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為</a:t>
            </a:r>
            <a:r>
              <a:rPr lang="zh-TW" altLang="en-US" sz="2400" dirty="0">
                <a:latin typeface="新細明體" panose="02020500000000000000" pitchFamily="18" charset="-120"/>
                <a:ea typeface="標楷體" panose="03000509000000000000" pitchFamily="65" charset="-120"/>
                <a:cs typeface="Tahoma" panose="020B0604030504040204" pitchFamily="34" charset="0"/>
              </a:rPr>
              <a:t>「</a:t>
            </a:r>
            <a:r>
              <a:rPr lang="zh-TW" altLang="en-US" sz="1800" dirty="0">
                <a:solidFill>
                  <a:srgbClr val="C00000"/>
                </a:solidFill>
                <a:latin typeface="華康新綜藝體(P)" pitchFamily="82" charset="-120"/>
                <a:ea typeface="華康新綜藝體(P)" pitchFamily="82" charset="-120"/>
                <a:cs typeface="Tahoma" panose="020B0604030504040204" pitchFamily="34" charset="0"/>
              </a:rPr>
              <a:t>全學期未經請假而無故曠課累積達</a:t>
            </a:r>
            <a:r>
              <a:rPr lang="en-US" altLang="zh-TW" sz="1800" dirty="0">
                <a:solidFill>
                  <a:srgbClr val="C00000"/>
                </a:solidFill>
                <a:latin typeface="華康新綜藝體(P)" pitchFamily="82" charset="-120"/>
                <a:ea typeface="華康新綜藝體(P)" pitchFamily="82" charset="-120"/>
                <a:cs typeface="Tahoma" panose="020B0604030504040204" pitchFamily="34" charset="0"/>
              </a:rPr>
              <a:t>7</a:t>
            </a:r>
            <a:r>
              <a:rPr lang="zh-TW" altLang="en-US" sz="1800" dirty="0">
                <a:solidFill>
                  <a:srgbClr val="C00000"/>
                </a:solidFill>
                <a:latin typeface="華康新綜藝體(P)" pitchFamily="82" charset="-120"/>
                <a:ea typeface="華康新綜藝體(P)" pitchFamily="82" charset="-120"/>
                <a:cs typeface="Tahoma" panose="020B0604030504040204" pitchFamily="34" charset="0"/>
              </a:rPr>
              <a:t>日之始</a:t>
            </a:r>
            <a:r>
              <a:rPr lang="en-US" altLang="zh-TW" sz="2400" dirty="0">
                <a:latin typeface="新細明體" panose="02020500000000000000" pitchFamily="18" charset="-120"/>
                <a:ea typeface="標楷體" panose="03000509000000000000" pitchFamily="65" charset="-120"/>
                <a:cs typeface="Tahoma" panose="020B0604030504040204" pitchFamily="34" charset="0"/>
              </a:rPr>
              <a:t>」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u="sng" dirty="0">
                <a:solidFill>
                  <a:srgbClr val="FF0000"/>
                </a:solidFill>
                <a:ea typeface="標楷體" panose="03000509000000000000" pitchFamily="65" charset="-120"/>
              </a:rPr>
              <a:t>範例</a:t>
            </a:r>
            <a:r>
              <a:rPr lang="en-US" altLang="zh-TW" sz="2400" b="1" u="sng" dirty="0">
                <a:solidFill>
                  <a:srgbClr val="FF0000"/>
                </a:solidFill>
                <a:ea typeface="標楷體" panose="03000509000000000000" pitchFamily="65" charset="-120"/>
              </a:rPr>
              <a:t>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小明</a:t>
            </a:r>
            <a:r>
              <a:rPr lang="en-US" altLang="zh-TW" sz="2400" dirty="0">
                <a:ea typeface="標楷體" panose="03000509000000000000" pitchFamily="65" charset="-120"/>
              </a:rPr>
              <a:t>2</a:t>
            </a:r>
            <a:r>
              <a:rPr lang="zh-TW" altLang="en-US" sz="2400" dirty="0"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</a:rPr>
              <a:t>11</a:t>
            </a:r>
            <a:r>
              <a:rPr lang="zh-TW" altLang="en-US" sz="2400" dirty="0"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ea typeface="標楷體" panose="03000509000000000000" pitchFamily="65" charset="-120"/>
              </a:rPr>
              <a:t>12</a:t>
            </a:r>
            <a:r>
              <a:rPr lang="zh-TW" altLang="en-US" sz="2400" dirty="0">
                <a:ea typeface="標楷體" panose="03000509000000000000" pitchFamily="65" charset="-120"/>
              </a:rPr>
              <a:t>日、</a:t>
            </a:r>
            <a:r>
              <a:rPr lang="en-US" altLang="zh-TW" sz="2400" dirty="0">
                <a:ea typeface="標楷體" panose="03000509000000000000" pitchFamily="65" charset="-120"/>
              </a:rPr>
              <a:t>3</a:t>
            </a:r>
            <a:r>
              <a:rPr lang="zh-TW" altLang="en-US" sz="2400" dirty="0"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</a:rPr>
              <a:t>13</a:t>
            </a:r>
            <a:r>
              <a:rPr lang="zh-TW" altLang="en-US" sz="2400" dirty="0"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ea typeface="標楷體" panose="03000509000000000000" pitchFamily="65" charset="-120"/>
              </a:rPr>
              <a:t>14</a:t>
            </a:r>
            <a:r>
              <a:rPr lang="zh-TW" altLang="en-US" sz="2400" dirty="0"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ea typeface="標楷體" panose="03000509000000000000" pitchFamily="65" charset="-120"/>
              </a:rPr>
              <a:t>18</a:t>
            </a:r>
            <a:r>
              <a:rPr lang="zh-TW" altLang="en-US" sz="2400" dirty="0">
                <a:ea typeface="標楷體" panose="03000509000000000000" pitchFamily="65" charset="-120"/>
              </a:rPr>
              <a:t>、</a:t>
            </a:r>
            <a:r>
              <a:rPr lang="en-US" altLang="zh-TW" sz="2400" dirty="0">
                <a:ea typeface="標楷體" panose="03000509000000000000" pitchFamily="65" charset="-120"/>
              </a:rPr>
              <a:t>20</a:t>
            </a:r>
            <a:r>
              <a:rPr lang="zh-TW" altLang="en-US" sz="2400" dirty="0">
                <a:ea typeface="標楷體" panose="03000509000000000000" pitchFamily="65" charset="-120"/>
              </a:rPr>
              <a:t>日、</a:t>
            </a:r>
            <a:r>
              <a:rPr lang="en-US" altLang="zh-TW" sz="2400" dirty="0"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ea typeface="標楷體" panose="03000509000000000000" pitchFamily="65" charset="-120"/>
              </a:rPr>
              <a:t>日無故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曠課未到校，且於</a:t>
            </a:r>
            <a:r>
              <a:rPr lang="en-US" altLang="zh-TW" sz="2400" dirty="0"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ea typeface="標楷體" panose="03000509000000000000" pitchFamily="65" charset="-120"/>
              </a:rPr>
              <a:t>日已達</a:t>
            </a:r>
            <a:r>
              <a:rPr lang="en-US" altLang="zh-TW" sz="2400" dirty="0">
                <a:ea typeface="標楷體" panose="03000509000000000000" pitchFamily="65" charset="-120"/>
              </a:rPr>
              <a:t>7</a:t>
            </a:r>
            <a:r>
              <a:rPr lang="zh-TW" altLang="en-US" sz="2400" dirty="0">
                <a:ea typeface="標楷體" panose="03000509000000000000" pitchFamily="65" charset="-120"/>
              </a:rPr>
              <a:t>日，學校於</a:t>
            </a:r>
            <a:r>
              <a:rPr lang="en-US" altLang="zh-TW" sz="2400" dirty="0"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ea typeface="標楷體" panose="03000509000000000000" pitchFamily="65" charset="-120"/>
              </a:rPr>
              <a:t>16</a:t>
            </a:r>
            <a:r>
              <a:rPr lang="zh-TW" altLang="en-US" sz="2400" dirty="0">
                <a:ea typeface="標楷體" panose="03000509000000000000" pitchFamily="65" charset="-120"/>
              </a:rPr>
              <a:t>日通報</a:t>
            </a:r>
            <a:endParaRPr lang="en-US" altLang="zh-TW" sz="24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中輟，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「全學期未經請假而無故曠課累積達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7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日之始」</a:t>
            </a:r>
            <a:endParaRPr lang="en-US" altLang="zh-TW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ea typeface="標楷體" panose="03000509000000000000" pitchFamily="65" charset="-120"/>
              </a:rPr>
              <a:t>請填寫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</a:rPr>
              <a:t>15</a:t>
            </a:r>
            <a:r>
              <a:rPr lang="zh-TW" altLang="en-US" sz="2400" dirty="0">
                <a:solidFill>
                  <a:srgbClr val="FF0000"/>
                </a:solidFill>
                <a:ea typeface="標楷體" panose="03000509000000000000" pitchFamily="65" charset="-120"/>
              </a:rPr>
              <a:t>日。</a:t>
            </a:r>
            <a:endParaRPr lang="en-US" altLang="zh-TW" sz="24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7892" name="Text Box 58">
            <a:extLst>
              <a:ext uri="{FF2B5EF4-FFF2-40B4-BE49-F238E27FC236}">
                <a16:creationId xmlns:a16="http://schemas.microsoft.com/office/drawing/2014/main" id="{3A439FA8-C5AE-4123-932E-BE9F3C1CF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773" y="307589"/>
            <a:ext cx="51117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rgbClr val="0070C0"/>
                </a:solidFill>
                <a:ea typeface="標楷體" panose="03000509000000000000" pitchFamily="65" charset="-120"/>
              </a:rPr>
              <a:t>通報日期填寫注意事項</a:t>
            </a:r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8F2E49FE-2A22-478C-90D0-54AFB2404522}"/>
              </a:ext>
            </a:extLst>
          </p:cNvPr>
          <p:cNvSpPr/>
          <p:nvPr/>
        </p:nvSpPr>
        <p:spPr>
          <a:xfrm>
            <a:off x="2855913" y="2276475"/>
            <a:ext cx="1008062" cy="43180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7894" name="圖片 5">
            <a:extLst>
              <a:ext uri="{FF2B5EF4-FFF2-40B4-BE49-F238E27FC236}">
                <a16:creationId xmlns:a16="http://schemas.microsoft.com/office/drawing/2014/main" id="{3AFD9631-CFC0-45EA-894D-3CB0978F5C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4005264"/>
            <a:ext cx="1201738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93DEBEB9-2458-4DEA-9820-1646F606B604}"/>
              </a:ext>
            </a:extLst>
          </p:cNvPr>
          <p:cNvSpPr/>
          <p:nvPr/>
        </p:nvSpPr>
        <p:spPr>
          <a:xfrm>
            <a:off x="2529686" y="5692420"/>
            <a:ext cx="8003232" cy="923330"/>
          </a:xfrm>
          <a:prstGeom prst="rect">
            <a:avLst/>
          </a:prstGeom>
          <a:solidFill>
            <a:srgbClr val="FFC000"/>
          </a:solidFill>
          <a:effectLst>
            <a:softEdge rad="63500"/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強迫入學條例施行細則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第 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8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hlinkClick r:id="rId4"/>
              </a:rPr>
              <a:t>條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1950" indent="-361950">
              <a:defRPr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本條例第九條第一項所稱長期缺課，指全學期累計達七日以上，未經請假  而無故缺課者。</a:t>
            </a:r>
          </a:p>
        </p:txBody>
      </p:sp>
    </p:spTree>
    <p:extLst>
      <p:ext uri="{BB962C8B-B14F-4D97-AF65-F5344CB8AC3E}">
        <p14:creationId xmlns:p14="http://schemas.microsoft.com/office/powerpoint/2010/main" val="188478799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編號版面配置區 1">
            <a:extLst>
              <a:ext uri="{FF2B5EF4-FFF2-40B4-BE49-F238E27FC236}">
                <a16:creationId xmlns:a16="http://schemas.microsoft.com/office/drawing/2014/main" id="{CEC4E95F-1CF0-45A7-B3F8-60E294AC0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4C36E12-DC83-4481-B125-963FE6BEE900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TW" sz="1000"/>
          </a:p>
        </p:txBody>
      </p:sp>
      <p:pic>
        <p:nvPicPr>
          <p:cNvPr id="39939" name="圖片 2">
            <a:extLst>
              <a:ext uri="{FF2B5EF4-FFF2-40B4-BE49-F238E27FC236}">
                <a16:creationId xmlns:a16="http://schemas.microsoft.com/office/drawing/2014/main" id="{08DFA93A-512F-4D16-8161-4541553B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09" t="64955" r="27164" b="16910"/>
          <a:stretch>
            <a:fillRect/>
          </a:stretch>
        </p:blipFill>
        <p:spPr bwMode="auto">
          <a:xfrm>
            <a:off x="2314575" y="1557339"/>
            <a:ext cx="7843838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圖片 3">
            <a:extLst>
              <a:ext uri="{FF2B5EF4-FFF2-40B4-BE49-F238E27FC236}">
                <a16:creationId xmlns:a16="http://schemas.microsoft.com/office/drawing/2014/main" id="{C388B4A7-ADF8-4B7E-9E3C-7A5438C4C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7" t="65288" r="25587" b="15897"/>
          <a:stretch>
            <a:fillRect/>
          </a:stretch>
        </p:blipFill>
        <p:spPr bwMode="auto">
          <a:xfrm>
            <a:off x="2166939" y="3819526"/>
            <a:ext cx="8289925" cy="231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8">
            <a:extLst>
              <a:ext uri="{FF2B5EF4-FFF2-40B4-BE49-F238E27FC236}">
                <a16:creationId xmlns:a16="http://schemas.microsoft.com/office/drawing/2014/main" id="{DA671CCC-50EB-4D02-BC9B-93D743697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520701"/>
            <a:ext cx="3311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長期缺課通報</a:t>
            </a:r>
          </a:p>
        </p:txBody>
      </p:sp>
      <p:sp>
        <p:nvSpPr>
          <p:cNvPr id="2" name="橢圓 1">
            <a:extLst>
              <a:ext uri="{FF2B5EF4-FFF2-40B4-BE49-F238E27FC236}">
                <a16:creationId xmlns:a16="http://schemas.microsoft.com/office/drawing/2014/main" id="{1A697B8B-36DA-46DB-B5EE-0D7198C35DC5}"/>
              </a:ext>
            </a:extLst>
          </p:cNvPr>
          <p:cNvSpPr/>
          <p:nvPr/>
        </p:nvSpPr>
        <p:spPr>
          <a:xfrm>
            <a:off x="7175500" y="1989138"/>
            <a:ext cx="1873250" cy="576262"/>
          </a:xfrm>
          <a:prstGeom prst="ellipse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39943" name="圖片 2">
            <a:extLst>
              <a:ext uri="{FF2B5EF4-FFF2-40B4-BE49-F238E27FC236}">
                <a16:creationId xmlns:a16="http://schemas.microsoft.com/office/drawing/2014/main" id="{8DB4B20A-8848-4CC0-B572-02B09158FC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1" y="2632076"/>
            <a:ext cx="19272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橢圓 5">
            <a:extLst>
              <a:ext uri="{FF2B5EF4-FFF2-40B4-BE49-F238E27FC236}">
                <a16:creationId xmlns:a16="http://schemas.microsoft.com/office/drawing/2014/main" id="{C266C5B9-83B7-4606-BEF0-7B76C7AE7893}"/>
              </a:ext>
            </a:extLst>
          </p:cNvPr>
          <p:cNvSpPr/>
          <p:nvPr/>
        </p:nvSpPr>
        <p:spPr>
          <a:xfrm>
            <a:off x="3689351" y="4976814"/>
            <a:ext cx="1800225" cy="7207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2" name="橢圓 11">
            <a:extLst>
              <a:ext uri="{FF2B5EF4-FFF2-40B4-BE49-F238E27FC236}">
                <a16:creationId xmlns:a16="http://schemas.microsoft.com/office/drawing/2014/main" id="{7792052A-49B4-4448-AC2D-D253978DAEF3}"/>
              </a:ext>
            </a:extLst>
          </p:cNvPr>
          <p:cNvSpPr/>
          <p:nvPr/>
        </p:nvSpPr>
        <p:spPr>
          <a:xfrm>
            <a:off x="7405689" y="4097339"/>
            <a:ext cx="1800225" cy="7191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id="{4BB942FF-A53C-41F3-8D53-76E26E6683F2}"/>
              </a:ext>
            </a:extLst>
          </p:cNvPr>
          <p:cNvSpPr txBox="1"/>
          <p:nvPr/>
        </p:nvSpPr>
        <p:spPr>
          <a:xfrm>
            <a:off x="7034214" y="4746626"/>
            <a:ext cx="31765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填寫到達</a:t>
            </a:r>
            <a:r>
              <a:rPr lang="en-US" altLang="zh-TW" sz="2400" dirty="0">
                <a:solidFill>
                  <a:schemeClr val="accent6">
                    <a:lumMod val="50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7</a:t>
            </a: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日的那一天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華康新綜藝體(P)" panose="040B0700000000000000" pitchFamily="82" charset="-120"/>
              <a:ea typeface="華康新綜藝體(P)" panose="040B0700000000000000" pitchFamily="82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B397F23-2961-403C-8571-40B2DAD2C3FA}"/>
              </a:ext>
            </a:extLst>
          </p:cNvPr>
          <p:cNvSpPr/>
          <p:nvPr/>
        </p:nvSpPr>
        <p:spPr>
          <a:xfrm>
            <a:off x="7405688" y="2949576"/>
            <a:ext cx="419100" cy="119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1FD667F0-207D-4F23-A81A-546BA17842B7}"/>
              </a:ext>
            </a:extLst>
          </p:cNvPr>
          <p:cNvSpPr/>
          <p:nvPr/>
        </p:nvSpPr>
        <p:spPr>
          <a:xfrm>
            <a:off x="7405688" y="5221288"/>
            <a:ext cx="419100" cy="120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ED4A8BE2-6E1E-4B08-AB09-908C335638E8}"/>
              </a:ext>
            </a:extLst>
          </p:cNvPr>
          <p:cNvSpPr txBox="1"/>
          <p:nvPr/>
        </p:nvSpPr>
        <p:spPr>
          <a:xfrm>
            <a:off x="6981826" y="2535238"/>
            <a:ext cx="26463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TW" altLang="en-US" sz="2400" dirty="0">
                <a:solidFill>
                  <a:schemeClr val="accent6">
                    <a:lumMod val="50000"/>
                  </a:schemeClr>
                </a:solidFill>
                <a:latin typeface="華康新綜藝體(P)" panose="040B0700000000000000" pitchFamily="82" charset="-120"/>
                <a:ea typeface="華康新綜藝體(P)" panose="040B0700000000000000" pitchFamily="82" charset="-120"/>
              </a:rPr>
              <a:t>不是曠課的第一天</a:t>
            </a:r>
            <a:endParaRPr lang="en-US" altLang="zh-TW" sz="2400" dirty="0">
              <a:solidFill>
                <a:schemeClr val="accent6">
                  <a:lumMod val="50000"/>
                </a:schemeClr>
              </a:solidFill>
              <a:latin typeface="華康新綜藝體(P)" panose="040B0700000000000000" pitchFamily="82" charset="-120"/>
              <a:ea typeface="華康新綜藝體(P)" panose="040B0700000000000000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12942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投影片編號版面配置區 3">
            <a:extLst>
              <a:ext uri="{FF2B5EF4-FFF2-40B4-BE49-F238E27FC236}">
                <a16:creationId xmlns:a16="http://schemas.microsoft.com/office/drawing/2014/main" id="{4F4D2719-9926-41FA-9DE9-A9028BD4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753A0EE-10B3-475A-ACF8-500A03322D76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TW" sz="1000"/>
          </a:p>
        </p:txBody>
      </p:sp>
      <p:sp>
        <p:nvSpPr>
          <p:cNvPr id="37892" name="AutoShape 6">
            <a:extLst>
              <a:ext uri="{FF2B5EF4-FFF2-40B4-BE49-F238E27FC236}">
                <a16:creationId xmlns:a16="http://schemas.microsoft.com/office/drawing/2014/main" id="{F21C5160-CC12-4B04-8979-E384D3035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1412875"/>
            <a:ext cx="8064500" cy="32400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6.</a:t>
            </a:r>
            <a:r>
              <a:rPr kumimoji="0"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輟學原因，勾選「</a:t>
            </a:r>
            <a:r>
              <a:rPr kumimoji="0"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個人或全家行蹤不明</a:t>
            </a:r>
            <a:r>
              <a:rPr kumimoji="0"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」，</a:t>
            </a:r>
            <a:endParaRPr kumimoji="0"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系統於</a:t>
            </a:r>
            <a:r>
              <a:rPr kumimoji="0"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通報當日晚上</a:t>
            </a:r>
            <a:r>
              <a:rPr kumimoji="0" lang="en-US" altLang="zh-TW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23:55</a:t>
            </a:r>
            <a:r>
              <a:rPr kumimoji="0" lang="zh-TW" altLang="en-US" sz="2400" b="1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自動傳送</a:t>
            </a:r>
            <a:r>
              <a:rPr kumimoji="0"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該生資料至警政署協尋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0" lang="zh-TW" altLang="en-US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zh-TW" altLang="en-US" sz="2400" dirty="0">
                <a:ea typeface="標楷體" panose="03000509000000000000" pitchFamily="65" charset="-120"/>
                <a:cs typeface="Tahoma" panose="020B0604030504040204" pitchFamily="34" charset="0"/>
              </a:rPr>
              <a:t>→若尋獲中輟生，警政署會自動傳送尋獲資料至學校端，</a:t>
            </a:r>
            <a:endParaRPr kumimoji="0"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ClrTx/>
              <a:buSzTx/>
              <a:buNone/>
              <a:defRPr/>
            </a:pPr>
            <a:r>
              <a:rPr kumimoji="0" lang="zh-TW" altLang="en-US" sz="2400" b="1" u="sng" dirty="0">
                <a:solidFill>
                  <a:schemeClr val="accent2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請學校務必每日上中輟系統查看</a:t>
            </a:r>
            <a:r>
              <a:rPr kumimoji="0" lang="zh-TW" altLang="en-US" sz="2400" u="sng" dirty="0"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zh-TW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※</a:t>
            </a:r>
            <a:r>
              <a:rPr kumimoji="0" lang="zh-TW" altLang="en-US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系統自動於尋獲次日上午</a:t>
            </a:r>
            <a:r>
              <a:rPr kumimoji="0" lang="en-US" altLang="zh-TW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06:30</a:t>
            </a:r>
            <a:r>
              <a:rPr kumimoji="0" lang="zh-TW" altLang="en-US" sz="2400" b="1" u="sng" dirty="0">
                <a:solidFill>
                  <a:srgbClr val="FF0000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回傳</a:t>
            </a:r>
          </a:p>
        </p:txBody>
      </p:sp>
      <p:sp>
        <p:nvSpPr>
          <p:cNvPr id="40964" name="Text Box 7">
            <a:extLst>
              <a:ext uri="{FF2B5EF4-FFF2-40B4-BE49-F238E27FC236}">
                <a16:creationId xmlns:a16="http://schemas.microsoft.com/office/drawing/2014/main" id="{7E98DE90-F1EF-4584-8CA5-DC872CFCE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4862513"/>
            <a:ext cx="862012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註：</a:t>
            </a:r>
            <a:r>
              <a:rPr lang="en-US" altLang="zh-TW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警政單位係依據學生</a:t>
            </a:r>
            <a:r>
              <a:rPr lang="zh-TW" altLang="en-US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戶籍所在地</a:t>
            </a:r>
            <a:r>
              <a:rPr lang="zh-TW" altLang="en-US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」派案，進行協尋。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警政單位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尋獲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行蹤不明中輟生</a:t>
            </a:r>
            <a:r>
              <a:rPr lang="zh-TW" altLang="en-US" sz="20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自動通知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</a:t>
            </a:r>
            <a:r>
              <a:rPr lang="zh-TW" altLang="en-US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中輟系統填寫之</a:t>
            </a:r>
            <a:r>
              <a:rPr lang="en-US" altLang="zh-TW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E-mail</a:t>
            </a:r>
            <a:r>
              <a:rPr lang="zh-TW" altLang="en-US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信箱</a:t>
            </a:r>
            <a:r>
              <a:rPr lang="en-US" altLang="zh-TW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0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尋獲資訊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000" b="1" dirty="0" smtClean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zh-TW" altLang="en-US" sz="20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0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b="1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</a:t>
            </a:r>
            <a:r>
              <a:rPr lang="zh-TW" altLang="en-US" sz="2000" b="1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警政單位回傳為「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本案已為司法案件</a:t>
            </a:r>
            <a:r>
              <a:rPr lang="zh-TW" altLang="en-US" sz="2000" b="1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en-US" sz="2000" b="1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點選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再次協尋</a:t>
            </a:r>
            <a:r>
              <a:rPr lang="zh-TW" altLang="en-US" sz="2000" b="1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2000" b="1" dirty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965" name="Text Box 58">
            <a:extLst>
              <a:ext uri="{FF2B5EF4-FFF2-40B4-BE49-F238E27FC236}">
                <a16:creationId xmlns:a16="http://schemas.microsoft.com/office/drawing/2014/main" id="{470C2BAB-A6AB-4308-932D-74D0F4FE6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520701"/>
            <a:ext cx="3311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行蹤不明協尋</a:t>
            </a:r>
          </a:p>
        </p:txBody>
      </p:sp>
    </p:spTree>
    <p:extLst>
      <p:ext uri="{BB962C8B-B14F-4D97-AF65-F5344CB8AC3E}">
        <p14:creationId xmlns:p14="http://schemas.microsoft.com/office/powerpoint/2010/main" val="84198297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>
            <a:extLst>
              <a:ext uri="{FF2B5EF4-FFF2-40B4-BE49-F238E27FC236}">
                <a16:creationId xmlns:a16="http://schemas.microsoft.com/office/drawing/2014/main" id="{9E726DA9-DC22-4CE8-8613-5EFAFF1B158F}"/>
              </a:ext>
            </a:extLst>
          </p:cNvPr>
          <p:cNvSpPr/>
          <p:nvPr/>
        </p:nvSpPr>
        <p:spPr>
          <a:xfrm>
            <a:off x="2155826" y="2014539"/>
            <a:ext cx="8183129" cy="2784475"/>
          </a:xfrm>
          <a:prstGeom prst="roundRect">
            <a:avLst/>
          </a:prstGeom>
          <a:solidFill>
            <a:srgbClr val="FFFF99"/>
          </a:solidFill>
          <a:ln w="19050">
            <a:solidFill>
              <a:schemeClr val="tx1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3011" name="投影片編號版面配置區 1">
            <a:extLst>
              <a:ext uri="{FF2B5EF4-FFF2-40B4-BE49-F238E27FC236}">
                <a16:creationId xmlns:a16="http://schemas.microsoft.com/office/drawing/2014/main" id="{C0D04DAD-99DA-4785-B4E6-624FC688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E3F036-3294-4C6E-9240-3C8B43A9E4A3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TW" sz="100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892477B-95D5-4F7A-9517-672A4A9A77DD}"/>
              </a:ext>
            </a:extLst>
          </p:cNvPr>
          <p:cNvSpPr/>
          <p:nvPr/>
        </p:nvSpPr>
        <p:spPr>
          <a:xfrm>
            <a:off x="2227263" y="2060575"/>
            <a:ext cx="8208962" cy="27853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  <a:tabLst>
                <a:tab pos="9144000" algn="r"/>
              </a:tabLst>
              <a:defRPr/>
            </a:pP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「</a:t>
            </a:r>
            <a:r>
              <a:rPr lang="zh-TW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請各直轄市、縣</a:t>
            </a:r>
            <a:r>
              <a:rPr lang="en-US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(</a:t>
            </a:r>
            <a:r>
              <a:rPr lang="zh-TW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市</a:t>
            </a:r>
            <a:r>
              <a:rPr lang="en-US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)</a:t>
            </a:r>
            <a:r>
              <a:rPr lang="zh-TW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政府加強督導轄屬學校</a:t>
            </a:r>
            <a:r>
              <a:rPr lang="zh-TW" altLang="zh-TW" sz="2400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於系統通報</a:t>
            </a:r>
            <a:r>
              <a:rPr lang="zh-TW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學生中輟時，於行蹤說明欄位登錄時，一定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要審慎登錄是否已經家訪後確認為行蹤不明之學生</a:t>
            </a:r>
            <a:r>
              <a:rPr lang="zh-TW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，切勿為尋求警方介入尋找中輟生復學，而方便行事將學生登載為行蹤不明，而造成警政單位困擾及日後中輟統計數據分析上，對於行蹤不明中輟生之誤解。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」</a:t>
            </a: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3013" name="Text Box 58">
            <a:extLst>
              <a:ext uri="{FF2B5EF4-FFF2-40B4-BE49-F238E27FC236}">
                <a16:creationId xmlns:a16="http://schemas.microsoft.com/office/drawing/2014/main" id="{1105DC00-73D3-4CF2-86C9-ED0E6D406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549276"/>
            <a:ext cx="518477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中輟通報行蹤不明登錄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98D3CCA7-E61A-4D72-83C1-5C495052A688}"/>
              </a:ext>
            </a:extLst>
          </p:cNvPr>
          <p:cNvSpPr/>
          <p:nvPr/>
        </p:nvSpPr>
        <p:spPr>
          <a:xfrm>
            <a:off x="2155826" y="1560513"/>
            <a:ext cx="8353425" cy="3492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2000"/>
              </a:lnSpc>
              <a:spcAft>
                <a:spcPts val="600"/>
              </a:spcAft>
              <a:tabLst>
                <a:tab pos="9144000" algn="r"/>
              </a:tabLst>
              <a:defRPr/>
            </a:pP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本署於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9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月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19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日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107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年度第</a:t>
            </a:r>
            <a:r>
              <a:rPr lang="en-US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2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次中輟業務聯繫會議決議：</a:t>
            </a:r>
            <a:endParaRPr lang="en-US" altLang="zh-TW" sz="2400" kern="100" dirty="0">
              <a:solidFill>
                <a:srgbClr val="00000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7574D90-038D-4DEA-99A5-2B3041C94A85}"/>
              </a:ext>
            </a:extLst>
          </p:cNvPr>
          <p:cNvSpPr/>
          <p:nvPr/>
        </p:nvSpPr>
        <p:spPr>
          <a:xfrm>
            <a:off x="2310389" y="5105689"/>
            <a:ext cx="83091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  <a:tabLst>
                <a:tab pos="9144000" algn="r"/>
              </a:tabLst>
              <a:defRPr/>
            </a:pPr>
            <a:r>
              <a:rPr lang="zh-TW" altLang="en-US" sz="2400" kern="1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☆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請</a:t>
            </a:r>
            <a:r>
              <a:rPr lang="zh-TW" altLang="zh-TW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各</a:t>
            </a:r>
            <a:r>
              <a:rPr lang="zh-TW" alt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校</a:t>
            </a:r>
            <a:r>
              <a:rPr lang="zh-TW" altLang="zh-TW" sz="2400" b="1" u="sng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落實</a:t>
            </a:r>
            <a:r>
              <a:rPr lang="zh-TW" altLang="zh-TW" sz="2400" b="1" u="sng" kern="1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家庭訪問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以實際深入瞭解學生之相關</a:t>
            </a:r>
            <a:r>
              <a:rPr lang="zh-TW" altLang="zh-TW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問題</a:t>
            </a:r>
            <a:r>
              <a:rPr lang="zh-TW" altLang="en-US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，俾</a:t>
            </a:r>
            <a:r>
              <a:rPr lang="zh-TW" altLang="zh-TW" sz="2400" kern="100" dirty="0" smtClean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統合</a:t>
            </a:r>
            <a:r>
              <a:rPr lang="zh-TW" altLang="zh-TW" sz="2400" kern="100" dirty="0">
                <a:solidFill>
                  <a:srgbClr val="00000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相關資源予以協助個案復學輔導。</a:t>
            </a:r>
          </a:p>
        </p:txBody>
      </p:sp>
    </p:spTree>
    <p:extLst>
      <p:ext uri="{BB962C8B-B14F-4D97-AF65-F5344CB8AC3E}">
        <p14:creationId xmlns:p14="http://schemas.microsoft.com/office/powerpoint/2010/main" val="41045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投影片編號版面配置區 3">
            <a:extLst>
              <a:ext uri="{FF2B5EF4-FFF2-40B4-BE49-F238E27FC236}">
                <a16:creationId xmlns:a16="http://schemas.microsoft.com/office/drawing/2014/main" id="{30C0F277-3AF1-4ECA-9044-A86875EB2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C5CD34-BCEA-4233-9F88-F105FDA3D164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TW" sz="1000"/>
          </a:p>
        </p:txBody>
      </p:sp>
      <p:sp>
        <p:nvSpPr>
          <p:cNvPr id="44035" name="AutoShape 6">
            <a:extLst>
              <a:ext uri="{FF2B5EF4-FFF2-40B4-BE49-F238E27FC236}">
                <a16:creationId xmlns:a16="http://schemas.microsoft.com/office/drawing/2014/main" id="{6C76231A-3BB5-4210-8B0D-9412A261E8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691" y="1013635"/>
            <a:ext cx="7993062" cy="32400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ts val="3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en-US" altLang="zh-TW" sz="2400" dirty="0">
                <a:ea typeface="標楷體" panose="03000509000000000000" pitchFamily="65" charset="-120"/>
                <a:cs typeface="Tahoma" panose="020B0604030504040204" pitchFamily="34" charset="0"/>
              </a:rPr>
              <a:t>7</a:t>
            </a:r>
            <a:r>
              <a:rPr lang="en-US" altLang="zh-TW" sz="2200" dirty="0">
                <a:ea typeface="標楷體" panose="03000509000000000000" pitchFamily="65" charset="-120"/>
                <a:cs typeface="Tahoma" panose="020B0604030504040204" pitchFamily="34" charset="0"/>
              </a:rPr>
              <a:t>.</a:t>
            </a:r>
            <a:r>
              <a:rPr kumimoji="0" lang="zh-TW" altLang="en-US" dirty="0">
                <a:ea typeface="標楷體" panose="03000509000000000000" pitchFamily="65" charset="-120"/>
                <a:cs typeface="Tahoma" panose="020B0604030504040204" pitchFamily="34" charset="0"/>
              </a:rPr>
              <a:t>請各級學校確實落實「中輟生</a:t>
            </a:r>
            <a:r>
              <a:rPr kumimoji="0" lang="zh-TW" altLang="en-US" u="sng" dirty="0">
                <a:solidFill>
                  <a:srgbClr val="0033CC"/>
                </a:solidFill>
                <a:ea typeface="標楷體" panose="03000509000000000000" pitchFamily="65" charset="-120"/>
                <a:cs typeface="Tahoma" panose="020B0604030504040204" pitchFamily="34" charset="0"/>
              </a:rPr>
              <a:t>復學</a:t>
            </a:r>
            <a:r>
              <a:rPr kumimoji="0" lang="zh-TW" altLang="en-US" dirty="0">
                <a:ea typeface="標楷體" panose="03000509000000000000" pitchFamily="65" charset="-120"/>
                <a:cs typeface="Tahoma" panose="020B0604030504040204" pitchFamily="34" charset="0"/>
              </a:rPr>
              <a:t>通報」</a:t>
            </a:r>
            <a:r>
              <a:rPr kumimoji="0" lang="zh-TW" altLang="en-US" b="1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(1)</a:t>
            </a:r>
            <a:r>
              <a:rPr kumimoji="0" lang="zh-TW" altLang="en-US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倘行蹤不明中輟生復學，務必至中輟通報系統</a:t>
            </a:r>
            <a:r>
              <a:rPr kumimoji="0" lang="zh-TW" altLang="en-US" sz="2200" b="1" dirty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先行填報</a:t>
            </a: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200" b="1" dirty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  「尋獲日期」再續報「復學日期」。</a:t>
            </a: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22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(2)</a:t>
            </a:r>
            <a:r>
              <a:rPr kumimoji="0" lang="zh-TW" altLang="en-US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若學生「</a:t>
            </a:r>
            <a:r>
              <a:rPr kumimoji="0" lang="zh-TW" altLang="en-US" sz="2200" b="1" dirty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仍</a:t>
            </a:r>
            <a:r>
              <a:rPr kumimoji="0" lang="zh-TW" altLang="en-US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」未復學，需再次協尋，務必上中輟系統勾選</a:t>
            </a: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  「</a:t>
            </a:r>
            <a:r>
              <a:rPr kumimoji="0" lang="zh-TW" altLang="en-US" sz="2200" b="1" dirty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再次協尋</a:t>
            </a:r>
            <a:r>
              <a:rPr kumimoji="0" lang="zh-TW" altLang="en-US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」。</a:t>
            </a:r>
            <a:endParaRPr kumimoji="0" lang="en-US" altLang="zh-TW" sz="2200" dirty="0"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kumimoji="0" lang="en-US" altLang="zh-TW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(3)</a:t>
            </a:r>
            <a:r>
              <a:rPr kumimoji="0" lang="zh-TW" altLang="en-US" sz="2200" dirty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如警政單位回傳為</a:t>
            </a:r>
            <a:r>
              <a:rPr kumimoji="0" lang="zh-TW" altLang="en-US" sz="2400" b="1" dirty="0">
                <a:solidFill>
                  <a:srgbClr val="007033"/>
                </a:solidFill>
                <a:latin typeface="華康正顏楷體W5" pitchFamily="65" charset="-120"/>
                <a:ea typeface="華康正顏楷體W5" pitchFamily="65" charset="-120"/>
                <a:cs typeface="Tahoma" panose="020B0604030504040204" pitchFamily="34" charset="0"/>
              </a:rPr>
              <a:t>「本案已列為司法案件」</a:t>
            </a:r>
            <a:r>
              <a:rPr kumimoji="0" lang="zh-TW" altLang="en-US" sz="2200" dirty="0" smtClean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，</a:t>
            </a:r>
            <a:endParaRPr kumimoji="0" lang="en-US" altLang="zh-TW" sz="2200" dirty="0" smtClean="0"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kumimoji="0" lang="en-US" altLang="zh-TW" sz="2200" dirty="0" smtClean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   </a:t>
            </a:r>
            <a:r>
              <a:rPr kumimoji="0" lang="zh-TW" altLang="en-US" sz="2200" b="1" u="sng" dirty="0" smtClean="0">
                <a:solidFill>
                  <a:srgbClr val="FF0000"/>
                </a:solidFill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請勿</a:t>
            </a:r>
            <a:r>
              <a:rPr kumimoji="0" lang="zh-TW" altLang="en-US" sz="2200" dirty="0" smtClean="0">
                <a:latin typeface="Courier" pitchFamily="49" charset="0"/>
                <a:ea typeface="標楷體" panose="03000509000000000000" pitchFamily="65" charset="-120"/>
                <a:cs typeface="Tahoma" panose="020B0604030504040204" pitchFamily="34" charset="0"/>
              </a:rPr>
              <a:t>點選再次協尋。 </a:t>
            </a:r>
            <a:endParaRPr kumimoji="0" lang="zh-TW" altLang="en-US" sz="2200" dirty="0"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39940" name="Text Box 7">
            <a:extLst>
              <a:ext uri="{FF2B5EF4-FFF2-40B4-BE49-F238E27FC236}">
                <a16:creationId xmlns:a16="http://schemas.microsoft.com/office/drawing/2014/main" id="{EAE6691A-2363-4CAF-9B11-2E6FC78C8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5597" y="4486837"/>
            <a:ext cx="7715250" cy="221599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895350" indent="-89535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註：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適逢寒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暑</a:t>
            </a:r>
            <a:r>
              <a:rPr lang="en-US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假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屬上課期間（寒暑輔非正式課程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原則上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毋須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通報中輟或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復學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5350" indent="-895350" algn="ctr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畢業生若有回來拿證書請於</a:t>
            </a:r>
            <a:r>
              <a:rPr lang="en-US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月前就報</a:t>
            </a:r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復</a:t>
            </a:r>
            <a:r>
              <a:rPr lang="zh-TW" altLang="en-US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學。</a:t>
            </a:r>
            <a:endParaRPr lang="zh-TW" alt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895350" indent="-895350"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若經警政單位寒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假尋獲，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請立即與學生及家長聯繫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，俾利開學後能順利復學銜接。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　　</a:t>
            </a: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037" name="Text Box 58">
            <a:extLst>
              <a:ext uri="{FF2B5EF4-FFF2-40B4-BE49-F238E27FC236}">
                <a16:creationId xmlns:a16="http://schemas.microsoft.com/office/drawing/2014/main" id="{1BE3B28B-F253-48D2-8247-20BE7B581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460" y="251620"/>
            <a:ext cx="3311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落實復學通報</a:t>
            </a:r>
          </a:p>
        </p:txBody>
      </p:sp>
    </p:spTree>
    <p:extLst>
      <p:ext uri="{BB962C8B-B14F-4D97-AF65-F5344CB8AC3E}">
        <p14:creationId xmlns:p14="http://schemas.microsoft.com/office/powerpoint/2010/main" val="4037240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投影片編號版面配置區 3">
            <a:extLst>
              <a:ext uri="{FF2B5EF4-FFF2-40B4-BE49-F238E27FC236}">
                <a16:creationId xmlns:a16="http://schemas.microsoft.com/office/drawing/2014/main" id="{CF3B85F5-A4D7-4139-B272-A4B847823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6A8EF61-B2DF-4E86-A99E-31750F09BECD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kumimoji="0" lang="en-US" altLang="zh-TW" sz="1000"/>
          </a:p>
        </p:txBody>
      </p:sp>
      <p:sp>
        <p:nvSpPr>
          <p:cNvPr id="46083" name="AutoShape 6">
            <a:extLst>
              <a:ext uri="{FF2B5EF4-FFF2-40B4-BE49-F238E27FC236}">
                <a16:creationId xmlns:a16="http://schemas.microsoft.com/office/drawing/2014/main" id="{F5A66CAD-A1E6-4A0E-99B3-24F74194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557339"/>
            <a:ext cx="9318914" cy="302418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lvl="1" eaLnBrk="1" hangingPunct="1"/>
            <a:endParaRPr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ea typeface="標楷體" panose="03000509000000000000" pitchFamily="65" charset="-120"/>
                <a:cs typeface="Arial" panose="020B0604020202020204" pitchFamily="34" charset="0"/>
              </a:rPr>
              <a:t>8.</a:t>
            </a:r>
            <a:r>
              <a:rPr lang="zh-TW" altLang="en-US" sz="2400" dirty="0">
                <a:ea typeface="標楷體" panose="03000509000000000000" pitchFamily="65" charset="-120"/>
                <a:cs typeface="Arial" panose="020B0604020202020204" pitchFamily="34" charset="0"/>
              </a:rPr>
              <a:t>學校進行中輟通報時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：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(1)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請務必一併檢視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   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學生基本資料檔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。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特別是</a:t>
            </a:r>
            <a:r>
              <a:rPr lang="zh-TW" altLang="en-US" sz="24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戶籍及通訊地址、</a:t>
            </a:r>
            <a:r>
              <a:rPr lang="zh-TW" altLang="en-US" sz="2400" b="1" u="sng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電話及中輟原因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(2)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輸入地址，務必</a:t>
            </a:r>
            <a:r>
              <a:rPr lang="zh-TW" altLang="en-US" sz="2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自行輸入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里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、路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街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  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Ex.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頂店</a:t>
            </a:r>
            <a:r>
              <a:rPr lang="zh-TW" altLang="en-US" sz="2400" b="1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里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、德芳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南</a:t>
            </a:r>
            <a:r>
              <a:rPr lang="zh-TW" altLang="en-US" sz="2400" b="1" dirty="0" smtClean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ahoma" panose="020B0604030504040204" pitchFamily="34" charset="0"/>
              </a:rPr>
              <a:t>路</a:t>
            </a:r>
            <a:endParaRPr lang="zh-TW" altLang="en-US" sz="2400" b="1" dirty="0">
              <a:solidFill>
                <a:schemeClr val="accent2"/>
              </a:solidFill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  <a:p>
            <a:pPr eaLnBrk="1" hangingPunct="1"/>
            <a:endParaRPr lang="en-US" altLang="zh-TW" sz="2400" dirty="0"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46084" name="Text Box 58">
            <a:extLst>
              <a:ext uri="{FF2B5EF4-FFF2-40B4-BE49-F238E27FC236}">
                <a16:creationId xmlns:a16="http://schemas.microsoft.com/office/drawing/2014/main" id="{85500346-C0A1-4C22-8A7A-0A27D77C8D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00" y="559666"/>
            <a:ext cx="665018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 dirty="0" smtClean="0">
                <a:solidFill>
                  <a:srgbClr val="0070C0"/>
                </a:solidFill>
                <a:ea typeface="標楷體" panose="03000509000000000000" pitchFamily="65" charset="-120"/>
              </a:rPr>
              <a:t>＊＊＊填報</a:t>
            </a:r>
            <a:r>
              <a:rPr lang="zh-TW" altLang="en-US" sz="3600" b="1" dirty="0">
                <a:solidFill>
                  <a:srgbClr val="0070C0"/>
                </a:solidFill>
                <a:ea typeface="標楷體" panose="03000509000000000000" pitchFamily="65" charset="-120"/>
              </a:rPr>
              <a:t>資料務必正確</a:t>
            </a:r>
          </a:p>
        </p:txBody>
      </p:sp>
      <p:sp>
        <p:nvSpPr>
          <p:cNvPr id="44037" name="矩形 1">
            <a:extLst>
              <a:ext uri="{FF2B5EF4-FFF2-40B4-BE49-F238E27FC236}">
                <a16:creationId xmlns:a16="http://schemas.microsoft.com/office/drawing/2014/main" id="{29F18BBD-3133-4BFC-B3C0-D58B38BDB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2225" y="4868863"/>
            <a:ext cx="926263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警政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單位係依據學生</a:t>
            </a:r>
            <a:r>
              <a:rPr lang="zh-TW" altLang="en-US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「戶籍所在地」派案，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追蹤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行蹤不明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之中輟學生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u"/>
              <a:defRPr/>
            </a:pPr>
            <a:r>
              <a:rPr lang="zh-TW" altLang="en-US" sz="24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確切的資料有利</a:t>
            </a:r>
            <a:r>
              <a:rPr lang="zh-TW" altLang="zh-TW" sz="24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中</a:t>
            </a:r>
            <a:r>
              <a:rPr lang="zh-TW" altLang="zh-TW" sz="2400" kern="100" dirty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輟統計數據</a:t>
            </a:r>
            <a:r>
              <a:rPr lang="zh-TW" altLang="zh-TW" sz="24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分析</a:t>
            </a:r>
            <a:r>
              <a:rPr lang="zh-TW" altLang="en-US" sz="2400" kern="100" dirty="0" smtClean="0">
                <a:solidFill>
                  <a:srgbClr val="0033CC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及檢視。</a:t>
            </a:r>
            <a:endParaRPr lang="en-US" altLang="zh-TW" sz="2400" dirty="0">
              <a:solidFill>
                <a:schemeClr val="accent5">
                  <a:lumMod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defRPr/>
            </a:pP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7301790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投影片編號版面配置區 5">
            <a:extLst>
              <a:ext uri="{FF2B5EF4-FFF2-40B4-BE49-F238E27FC236}">
                <a16:creationId xmlns:a16="http://schemas.microsoft.com/office/drawing/2014/main" id="{05E544AA-DD58-4B59-94E3-56D9BDE3916D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AC7E822-025F-4A8B-B7A5-FEC94B079DDF}" type="slidenum">
              <a:rPr kumimoji="0" lang="en-US" altLang="zh-TW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TW" sz="1000"/>
          </a:p>
        </p:txBody>
      </p:sp>
      <p:sp>
        <p:nvSpPr>
          <p:cNvPr id="48132" name="AutoShape 8">
            <a:extLst>
              <a:ext uri="{FF2B5EF4-FFF2-40B4-BE49-F238E27FC236}">
                <a16:creationId xmlns:a16="http://schemas.microsoft.com/office/drawing/2014/main" id="{7B9C9ED6-ABE7-4525-93A9-D39F6A4C62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255164" y="1600201"/>
            <a:ext cx="5194300" cy="290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pPr marL="800100" lvl="1" indent="-342900"/>
            <a:endParaRPr lang="en-US" altLang="zh-TW" dirty="0"/>
          </a:p>
          <a:p>
            <a:pPr eaLnBrk="1" hangingPunct="1"/>
            <a:r>
              <a:rPr lang="en-US" altLang="zh-TW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9.</a:t>
            </a:r>
            <a:r>
              <a:rPr lang="zh-TW" altLang="en-US" sz="24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國中方欲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通報學生中輟時發現該生已於國小建檔，</a:t>
            </a:r>
            <a:r>
              <a:rPr lang="zh-TW" altLang="en-US" sz="2400" b="1" u="sng" dirty="0">
                <a:solidFill>
                  <a:schemeClr val="accent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請聯絡該生之原就讀小學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，將基本資料移轉至自身學校即可。</a:t>
            </a:r>
            <a:r>
              <a:rPr lang="zh-TW" altLang="en-US" dirty="0"/>
              <a:t> </a:t>
            </a:r>
          </a:p>
        </p:txBody>
      </p:sp>
      <p:grpSp>
        <p:nvGrpSpPr>
          <p:cNvPr id="48131" name="Group 4">
            <a:extLst>
              <a:ext uri="{FF2B5EF4-FFF2-40B4-BE49-F238E27FC236}">
                <a16:creationId xmlns:a16="http://schemas.microsoft.com/office/drawing/2014/main" id="{0DCAF1E2-2D6A-4DCA-9AF2-65B92EDF7DD0}"/>
              </a:ext>
            </a:extLst>
          </p:cNvPr>
          <p:cNvGrpSpPr>
            <a:grpSpLocks/>
          </p:cNvGrpSpPr>
          <p:nvPr/>
        </p:nvGrpSpPr>
        <p:grpSpPr bwMode="auto">
          <a:xfrm>
            <a:off x="2135188" y="1600201"/>
            <a:ext cx="2614612" cy="2498725"/>
            <a:chOff x="748" y="1480"/>
            <a:chExt cx="1647" cy="1574"/>
          </a:xfrm>
        </p:grpSpPr>
        <p:sp>
          <p:nvSpPr>
            <p:cNvPr id="48136" name="AutoShape 5">
              <a:extLst>
                <a:ext uri="{FF2B5EF4-FFF2-40B4-BE49-F238E27FC236}">
                  <a16:creationId xmlns:a16="http://schemas.microsoft.com/office/drawing/2014/main" id="{EA93D2C6-3EA9-4863-871B-5FDA434F3F9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48" y="1480"/>
              <a:ext cx="1647" cy="1574"/>
            </a:xfrm>
            <a:prstGeom prst="roundRect">
              <a:avLst>
                <a:gd name="adj" fmla="val 16667"/>
              </a:avLst>
            </a:prstGeom>
            <a:solidFill>
              <a:srgbClr val="639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8137" name="Oval 6">
              <a:extLst>
                <a:ext uri="{FF2B5EF4-FFF2-40B4-BE49-F238E27FC236}">
                  <a16:creationId xmlns:a16="http://schemas.microsoft.com/office/drawing/2014/main" id="{5C9A473C-7673-4833-B74C-E7E3DF9C3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" y="2605"/>
              <a:ext cx="317" cy="31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48138" name="Freeform 7">
              <a:extLst>
                <a:ext uri="{FF2B5EF4-FFF2-40B4-BE49-F238E27FC236}">
                  <a16:creationId xmlns:a16="http://schemas.microsoft.com/office/drawing/2014/main" id="{A68CD108-782E-451C-937A-28FACC5C6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9" y="1661"/>
              <a:ext cx="290" cy="899"/>
            </a:xfrm>
            <a:custGeom>
              <a:avLst/>
              <a:gdLst>
                <a:gd name="T0" fmla="*/ 0 w 290"/>
                <a:gd name="T1" fmla="*/ 0 h 899"/>
                <a:gd name="T2" fmla="*/ 290 w 290"/>
                <a:gd name="T3" fmla="*/ 0 h 899"/>
                <a:gd name="T4" fmla="*/ 235 w 290"/>
                <a:gd name="T5" fmla="*/ 899 h 899"/>
                <a:gd name="T6" fmla="*/ 25 w 290"/>
                <a:gd name="T7" fmla="*/ 881 h 899"/>
                <a:gd name="T8" fmla="*/ 0 w 290"/>
                <a:gd name="T9" fmla="*/ 0 h 8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0" h="899">
                  <a:moveTo>
                    <a:pt x="0" y="0"/>
                  </a:moveTo>
                  <a:lnTo>
                    <a:pt x="290" y="0"/>
                  </a:lnTo>
                  <a:lnTo>
                    <a:pt x="235" y="899"/>
                  </a:lnTo>
                  <a:lnTo>
                    <a:pt x="25" y="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8133" name="Text Box 58">
            <a:extLst>
              <a:ext uri="{FF2B5EF4-FFF2-40B4-BE49-F238E27FC236}">
                <a16:creationId xmlns:a16="http://schemas.microsoft.com/office/drawing/2014/main" id="{A32EB78A-5D0F-4FF3-9A2C-03F4CCCFB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75" y="552451"/>
            <a:ext cx="46799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TW" altLang="en-US" sz="3600" b="1">
                <a:solidFill>
                  <a:srgbClr val="0070C0"/>
                </a:solidFill>
                <a:ea typeface="標楷體" panose="03000509000000000000" pitchFamily="65" charset="-120"/>
              </a:rPr>
              <a:t>國小升國中資料移轉</a:t>
            </a:r>
          </a:p>
        </p:txBody>
      </p:sp>
      <p:sp>
        <p:nvSpPr>
          <p:cNvPr id="48134" name="矩形 8">
            <a:extLst>
              <a:ext uri="{FF2B5EF4-FFF2-40B4-BE49-F238E27FC236}">
                <a16:creationId xmlns:a16="http://schemas.microsoft.com/office/drawing/2014/main" id="{8D535AE7-5284-47DF-9449-9B6FD2C8A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3588" y="4504893"/>
            <a:ext cx="8291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endParaRPr lang="en-US" altLang="zh-TW" sz="2400" b="1" dirty="0" smtClean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ClrTx/>
              <a:buSzTx/>
              <a:buFont typeface="Wingdings" panose="05000000000000000000" pitchFamily="2" charset="2"/>
              <a:buChar char="u"/>
            </a:pPr>
            <a:r>
              <a:rPr lang="zh-TW" altLang="en-US" sz="2400" b="1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國小</a:t>
            </a:r>
            <a:r>
              <a:rPr lang="zh-TW" altLang="en-US" sz="2400" b="1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已有中輟紀錄之個案，相關資料可先轉介至國中，請學校提早介入輔導個案預防中輟。</a:t>
            </a:r>
            <a:endParaRPr lang="zh-TW" altLang="en-US" sz="2000" dirty="0"/>
          </a:p>
        </p:txBody>
      </p:sp>
      <p:sp>
        <p:nvSpPr>
          <p:cNvPr id="48135" name="矩形 1">
            <a:extLst>
              <a:ext uri="{FF2B5EF4-FFF2-40B4-BE49-F238E27FC236}">
                <a16:creationId xmlns:a16="http://schemas.microsoft.com/office/drawing/2014/main" id="{11DF1BE5-6F2E-40C2-9A68-2B8A38979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5743" y="5685704"/>
            <a:ext cx="7921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1800"/>
              <a:t>【</a:t>
            </a:r>
            <a:r>
              <a:rPr lang="zh-TW" altLang="en-US" sz="1800"/>
              <a:t>注意：學生現況查詢中應該輟、復學資料均已登錄完整，若不完整（如尚未復學通報），則無法做資料移轉，故請通知原就讀學校將資料處理完畢後再移轉</a:t>
            </a:r>
            <a:r>
              <a:rPr lang="en-US" altLang="zh-TW" sz="1800"/>
              <a:t>】</a:t>
            </a:r>
            <a:endParaRPr lang="zh-TW" altLang="en-US" sz="1800"/>
          </a:p>
        </p:txBody>
      </p:sp>
    </p:spTree>
    <p:extLst>
      <p:ext uri="{BB962C8B-B14F-4D97-AF65-F5344CB8AC3E}">
        <p14:creationId xmlns:p14="http://schemas.microsoft.com/office/powerpoint/2010/main" val="32150432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465351" y="2454875"/>
            <a:ext cx="7302400" cy="2924433"/>
          </a:xfrm>
        </p:spPr>
        <p:txBody>
          <a:bodyPr/>
          <a:lstStyle/>
          <a:p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全國國民中小學</a:t>
            </a:r>
            <a:b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中輟生通報及復學</a:t>
            </a:r>
            <a:r>
              <a:rPr lang="zh-TW" altLang="en-US" sz="5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681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1576267" y="524633"/>
            <a:ext cx="8986000" cy="1075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中輟生定義</a:t>
            </a:r>
            <a:endParaRPr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11667200" y="5808300"/>
            <a:ext cx="5248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10881103" y="842602"/>
            <a:ext cx="520285" cy="439633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B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aphicFrame>
        <p:nvGraphicFramePr>
          <p:cNvPr id="14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8940910"/>
              </p:ext>
            </p:extLst>
          </p:nvPr>
        </p:nvGraphicFramePr>
        <p:xfrm>
          <a:off x="2842180" y="1524835"/>
          <a:ext cx="8120880" cy="332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矩形 4"/>
          <p:cNvSpPr>
            <a:spLocks noChangeArrowheads="1"/>
          </p:cNvSpPr>
          <p:nvPr/>
        </p:nvSpPr>
        <p:spPr bwMode="auto">
          <a:xfrm>
            <a:off x="3516652" y="4976450"/>
            <a:ext cx="74168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fontAlgn="base">
              <a:spcAft>
                <a:spcPct val="0"/>
              </a:spcAft>
              <a:buClr>
                <a:srgbClr val="B2B2B2"/>
              </a:buClr>
              <a:buFontTx/>
              <a:buNone/>
            </a:pPr>
            <a:r>
              <a:rPr lang="zh-TW" altLang="zh-TW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前項國民小學及國民中學學生，不包括於少年矯正學校及少年輔育院接受矯正教育之學生。</a:t>
            </a:r>
            <a:endParaRPr lang="zh-TW" altLang="en-US" sz="24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123169" y="5854786"/>
            <a:ext cx="38779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中太楷書体" panose="02010609010101010101" pitchFamily="1" charset="-128"/>
                <a:ea typeface="ＤＦ中太楷書体" panose="02010609010101010101" pitchFamily="1" charset="-128"/>
              </a:rPr>
              <a:t>請學校落實</a:t>
            </a:r>
            <a:r>
              <a:rPr lang="zh-TW" altLang="en-US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中太楷書体" panose="02010609010101010101" pitchFamily="1" charset="-128"/>
                <a:ea typeface="ＤＦ中太楷書体" panose="02010609010101010101" pitchFamily="1" charset="-128"/>
              </a:rPr>
              <a:t>請假</a:t>
            </a:r>
            <a:r>
              <a:rPr lang="zh-TW" alt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ＤＦ中太楷書体" panose="02010609010101010101" pitchFamily="1" charset="-128"/>
                <a:ea typeface="ＤＦ中太楷書体" panose="02010609010101010101" pitchFamily="1" charset="-128"/>
              </a:rPr>
              <a:t>規定</a:t>
            </a:r>
            <a:endParaRPr lang="zh-TW" altLang="en-US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ＤＦ中太楷書体" panose="02010609010101010101" pitchFamily="1" charset="-128"/>
              <a:ea typeface="ＤＦ中太楷書体" panose="0201060901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02499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30</a:t>
            </a:fld>
            <a:endParaRPr lang="en"/>
          </a:p>
        </p:txBody>
      </p:sp>
      <p:sp>
        <p:nvSpPr>
          <p:cNvPr id="4" name="文字方塊 3"/>
          <p:cNvSpPr txBox="1"/>
          <p:nvPr/>
        </p:nvSpPr>
        <p:spPr>
          <a:xfrm>
            <a:off x="2217007" y="0"/>
            <a:ext cx="7125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3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中輟通報線上系統教學影片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" y="1324670"/>
            <a:ext cx="12185841" cy="478085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57675" y="1752600"/>
            <a:ext cx="685800" cy="542925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16445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7797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全國國民中小學中輟生通報及復學系統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44016" y="1116025"/>
            <a:ext cx="60153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網址</a:t>
            </a:r>
            <a:r>
              <a:rPr sz="2400" spc="-45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：</a:t>
            </a:r>
            <a:r>
              <a:rPr lang="en-US" altLang="zh-TW" sz="2400" dirty="0" err="1" smtClean="0">
                <a:hlinkClick r:id="rId2"/>
              </a:rPr>
              <a:t>https</a:t>
            </a:r>
            <a:r>
              <a:rPr lang="en-US" altLang="zh-TW" sz="2400" dirty="0">
                <a:hlinkClick r:id="rId2"/>
              </a:rPr>
              <a:t>://mlss.k12ea.gov.tw/login</a:t>
            </a:r>
            <a:endParaRPr sz="2400" dirty="0">
              <a:solidFill>
                <a:prstClr val="black"/>
              </a:solidFill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31</a:t>
            </a:fld>
            <a:endParaRPr spc="25" dirty="0"/>
          </a:p>
        </p:txBody>
      </p:sp>
      <p:sp>
        <p:nvSpPr>
          <p:cNvPr id="4" name="矩形 3"/>
          <p:cNvSpPr/>
          <p:nvPr/>
        </p:nvSpPr>
        <p:spPr>
          <a:xfrm>
            <a:off x="7965497" y="2367503"/>
            <a:ext cx="347402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若「學校帳號」、「密碼」忘記，請撥打系統客服電話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049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r>
              <a:rPr lang="en-US" altLang="zh-TW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2910960</a:t>
            </a:r>
            <a:r>
              <a:rPr lang="zh-TW" altLang="en-US" sz="24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en-US" altLang="zh-TW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3785</a:t>
            </a:r>
            <a:r>
              <a:rPr lang="zh-TW" altLang="en-US" sz="24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詢問。</a:t>
            </a:r>
            <a:endParaRPr lang="zh-TW" altLang="en-US" sz="24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45" y="1739766"/>
            <a:ext cx="6445810" cy="494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40" y="1126645"/>
            <a:ext cx="9404100" cy="4442882"/>
          </a:xfrm>
          <a:prstGeom prst="rect">
            <a:avLst/>
          </a:prstGeom>
        </p:spPr>
      </p:pic>
      <p:sp>
        <p:nvSpPr>
          <p:cNvPr id="5" name="object 23"/>
          <p:cNvSpPr txBox="1"/>
          <p:nvPr/>
        </p:nvSpPr>
        <p:spPr>
          <a:xfrm>
            <a:off x="8536821" y="827442"/>
            <a:ext cx="2717800" cy="1842770"/>
          </a:xfrm>
          <a:prstGeom prst="rect">
            <a:avLst/>
          </a:prstGeom>
          <a:solidFill>
            <a:srgbClr val="FFFF00"/>
          </a:solidFill>
          <a:ln w="6096">
            <a:solidFill>
              <a:srgbClr val="F0461F"/>
            </a:solidFill>
          </a:ln>
        </p:spPr>
        <p:txBody>
          <a:bodyPr vert="horz" wrap="square" lIns="0" tIns="97790" rIns="0" bIns="0" rtlCol="0">
            <a:spAutoFit/>
          </a:bodyPr>
          <a:lstStyle/>
          <a:p>
            <a:pPr marL="377190" marR="274320" indent="-286385" algn="just">
              <a:lnSpc>
                <a:spcPct val="97000"/>
              </a:lnSpc>
              <a:spcBef>
                <a:spcPts val="770"/>
              </a:spcBef>
              <a:buFont typeface="Arial"/>
              <a:buChar char="•"/>
              <a:tabLst>
                <a:tab pos="377825" algn="l"/>
              </a:tabLst>
            </a:pPr>
            <a:r>
              <a:rPr sz="1800" dirty="0">
                <a:latin typeface="Droid Sans Fallback"/>
                <a:cs typeface="Droid Sans Fallback"/>
              </a:rPr>
              <a:t>有需協尋之中輟生， 當被警方協尋時，會 顯示於首頁</a:t>
            </a:r>
          </a:p>
          <a:p>
            <a:pPr marL="377190" marR="274320" indent="-286385" algn="just">
              <a:lnSpc>
                <a:spcPct val="96900"/>
              </a:lnSpc>
              <a:spcBef>
                <a:spcPts val="200"/>
              </a:spcBef>
              <a:buFont typeface="Arial"/>
              <a:buChar char="•"/>
              <a:tabLst>
                <a:tab pos="377825" algn="l"/>
              </a:tabLst>
            </a:pPr>
            <a:r>
              <a:rPr sz="1800" dirty="0">
                <a:latin typeface="Droid Sans Fallback"/>
                <a:cs typeface="Droid Sans Fallback"/>
              </a:rPr>
              <a:t>資料會一直顯示，直 到該中輟生已復學或 需再次協尋</a:t>
            </a:r>
          </a:p>
        </p:txBody>
      </p:sp>
      <p:cxnSp>
        <p:nvCxnSpPr>
          <p:cNvPr id="7" name="直線單箭頭接點 6"/>
          <p:cNvCxnSpPr/>
          <p:nvPr/>
        </p:nvCxnSpPr>
        <p:spPr>
          <a:xfrm flipH="1">
            <a:off x="5874327" y="2161309"/>
            <a:ext cx="2641600" cy="479224"/>
          </a:xfrm>
          <a:prstGeom prst="straightConnector1">
            <a:avLst/>
          </a:prstGeom>
          <a:ln w="82550">
            <a:solidFill>
              <a:srgbClr val="FF0000"/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8" name="object 11"/>
          <p:cNvSpPr txBox="1"/>
          <p:nvPr/>
        </p:nvSpPr>
        <p:spPr>
          <a:xfrm>
            <a:off x="3346703" y="426293"/>
            <a:ext cx="2598420" cy="14935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96">
            <a:solidFill>
              <a:srgbClr val="FFC000"/>
            </a:solidFill>
          </a:ln>
        </p:spPr>
        <p:txBody>
          <a:bodyPr vert="horz" wrap="square" lIns="0" tIns="35560" rIns="0" bIns="0" rtlCol="0">
            <a:spAutoFit/>
          </a:bodyPr>
          <a:lstStyle/>
          <a:p>
            <a:pPr marL="271780" indent="-179705">
              <a:lnSpc>
                <a:spcPct val="100000"/>
              </a:lnSpc>
              <a:spcBef>
                <a:spcPts val="280"/>
              </a:spcBef>
              <a:buFont typeface="Arial"/>
              <a:buChar char="•"/>
              <a:tabLst>
                <a:tab pos="272415" algn="l"/>
              </a:tabLst>
            </a:pPr>
            <a:r>
              <a:rPr sz="1800" dirty="0">
                <a:latin typeface="Droid Sans Fallback"/>
                <a:cs typeface="Droid Sans Fallback"/>
              </a:rPr>
              <a:t>顯示登入者資訊</a:t>
            </a:r>
          </a:p>
          <a:p>
            <a:pPr marL="271780" marR="260985" indent="-179705">
              <a:lnSpc>
                <a:spcPts val="2030"/>
              </a:lnSpc>
              <a:spcBef>
                <a:spcPts val="310"/>
              </a:spcBef>
              <a:buFont typeface="Arial"/>
              <a:buChar char="•"/>
              <a:tabLst>
                <a:tab pos="272415" algn="l"/>
              </a:tabLst>
            </a:pPr>
            <a:r>
              <a:rPr sz="1800" dirty="0">
                <a:latin typeface="Droid Sans Fallback"/>
                <a:cs typeface="Droid Sans Fallback"/>
              </a:rPr>
              <a:t>登入學校目前中輟生 人數</a:t>
            </a:r>
          </a:p>
          <a:p>
            <a:pPr marL="271780" marR="260985" indent="-179705">
              <a:lnSpc>
                <a:spcPts val="2030"/>
              </a:lnSpc>
              <a:spcBef>
                <a:spcPts val="260"/>
              </a:spcBef>
              <a:buFont typeface="Arial"/>
              <a:buChar char="•"/>
              <a:tabLst>
                <a:tab pos="272415" algn="l"/>
              </a:tabLst>
            </a:pPr>
            <a:r>
              <a:rPr sz="1800" dirty="0">
                <a:latin typeface="Droid Sans Fallback"/>
                <a:cs typeface="Droid Sans Fallback"/>
              </a:rPr>
              <a:t>可直接點選數字查看 目前中輟生資料</a:t>
            </a:r>
          </a:p>
        </p:txBody>
      </p:sp>
      <p:cxnSp>
        <p:nvCxnSpPr>
          <p:cNvPr id="10" name="直線單箭頭接點 9"/>
          <p:cNvCxnSpPr/>
          <p:nvPr/>
        </p:nvCxnSpPr>
        <p:spPr>
          <a:xfrm>
            <a:off x="4221018" y="1893455"/>
            <a:ext cx="9237" cy="41522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6005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系統參數維護一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886747" y="1825782"/>
            <a:ext cx="4029710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新接任承辧人員，請記得先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進行機關資料維護。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635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請更新承辦人員姓名、聯絡 電話、電子信箱等資料。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</a:tabLst>
            </a:pPr>
            <a:r>
              <a:rPr sz="2400" u="heavy" spc="-59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 err="1" smtClean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電子信箱請</a:t>
            </a:r>
            <a:r>
              <a:rPr sz="2400" b="1" u="heavy" dirty="0" err="1" smtClean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務必要填寫</a:t>
            </a:r>
            <a:r>
              <a:rPr lang="zh-TW" altLang="en-US" sz="2400" b="1" u="heavy" dirty="0" smtClean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／</a:t>
            </a:r>
            <a:r>
              <a:rPr lang="zh-TW" altLang="en-US" sz="2400" b="1" u="heavy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更新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，</a:t>
            </a: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尋獲學生通知等信件會寄送至該信箱內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33</a:t>
            </a:fld>
            <a:endParaRPr spc="25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15" y="1556927"/>
            <a:ext cx="7478169" cy="35819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184073" y="3685309"/>
            <a:ext cx="1681018" cy="378691"/>
          </a:xfrm>
          <a:prstGeom prst="rect">
            <a:avLst/>
          </a:prstGeom>
          <a:noFill/>
          <a:ln w="666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555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圖片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1" y="3823854"/>
            <a:ext cx="5909962" cy="2124364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系統參數維護二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6408352" y="860043"/>
            <a:ext cx="5553710" cy="44909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學生總數維護開放填報時間</a:t>
            </a:r>
            <a:r>
              <a:rPr sz="2400" dirty="0" err="1" smtClean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至</a:t>
            </a:r>
            <a:r>
              <a:rPr sz="2400" spc="90" dirty="0" err="1" smtClean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9</a:t>
            </a:r>
            <a:r>
              <a:rPr lang="zh-TW" altLang="en-US" sz="2400" spc="90" dirty="0" smtClean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月底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學生總數維護每學年度僅需填報１次。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635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新增學生總數資料操作，輸入學年度， 再點選「新增」。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學生總數資料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為</a:t>
            </a:r>
            <a:r>
              <a:rPr sz="2400" b="1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全校人數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，</a:t>
            </a:r>
            <a:r>
              <a:rPr sz="2400" b="1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請勿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只填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報該年度新生人數。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填報人數時，填寫男生人數及女生人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7505">
              <a:lnSpc>
                <a:spcPct val="100000"/>
              </a:lnSpc>
            </a:pPr>
            <a:r>
              <a:rPr sz="2400" u="heavy" spc="-59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spc="-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數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，系統會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自動加總全校人</a:t>
            </a:r>
            <a:r>
              <a:rPr sz="2400" spc="-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數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還需填寫原住民及外配子女人數。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34</a:t>
            </a:fld>
            <a:endParaRPr spc="25" dirty="0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8" y="1247969"/>
            <a:ext cx="5192875" cy="257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6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中輟生系統通報流程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700527" y="975360"/>
            <a:ext cx="7508748" cy="49057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920985" y="6034532"/>
            <a:ext cx="187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17</a:t>
            </a:r>
            <a:endParaRPr sz="11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74611" y="653795"/>
            <a:ext cx="0" cy="1493520"/>
          </a:xfrm>
          <a:custGeom>
            <a:avLst/>
            <a:gdLst/>
            <a:ahLst/>
            <a:cxnLst/>
            <a:rect l="l" t="t" r="r" b="b"/>
            <a:pathLst>
              <a:path h="1493520">
                <a:moveTo>
                  <a:pt x="0" y="0"/>
                </a:moveTo>
                <a:lnTo>
                  <a:pt x="0" y="1493519"/>
                </a:lnTo>
              </a:path>
            </a:pathLst>
          </a:custGeom>
          <a:ln w="12192">
            <a:solidFill>
              <a:srgbClr val="6CC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86932" y="1135252"/>
            <a:ext cx="487680" cy="1261110"/>
          </a:xfrm>
          <a:custGeom>
            <a:avLst/>
            <a:gdLst/>
            <a:ahLst/>
            <a:cxnLst/>
            <a:rect l="l" t="t" r="r" b="b"/>
            <a:pathLst>
              <a:path w="487679" h="1261110">
                <a:moveTo>
                  <a:pt x="487679" y="0"/>
                </a:moveTo>
                <a:lnTo>
                  <a:pt x="0" y="1260729"/>
                </a:lnTo>
              </a:path>
            </a:pathLst>
          </a:custGeom>
          <a:ln w="12192">
            <a:solidFill>
              <a:srgbClr val="6CC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734556" y="653795"/>
            <a:ext cx="2597150" cy="1493520"/>
          </a:xfrm>
          <a:prstGeom prst="rect">
            <a:avLst/>
          </a:prstGeom>
          <a:solidFill>
            <a:srgbClr val="FFFFFF"/>
          </a:solidFill>
          <a:ln w="12192">
            <a:solidFill>
              <a:srgbClr val="6CC024"/>
            </a:solidFill>
          </a:ln>
        </p:spPr>
        <p:txBody>
          <a:bodyPr vert="horz" wrap="square" lIns="0" tIns="130175" rIns="0" bIns="0" rtlCol="0">
            <a:spAutoFit/>
          </a:bodyPr>
          <a:lstStyle/>
          <a:p>
            <a:pPr marL="92075" marR="206375" algn="just">
              <a:lnSpc>
                <a:spcPct val="100000"/>
              </a:lnSpc>
              <a:spcBef>
                <a:spcPts val="1025"/>
              </a:spcBef>
            </a:pPr>
            <a:r>
              <a:rPr sz="20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系統完成通報後，需 函報鄉鎮區市公所強 迫入學委員會，並附 上中輟通報表。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35271" y="3674364"/>
            <a:ext cx="0" cy="1495425"/>
          </a:xfrm>
          <a:custGeom>
            <a:avLst/>
            <a:gdLst/>
            <a:ahLst/>
            <a:cxnLst/>
            <a:rect l="l" t="t" r="r" b="b"/>
            <a:pathLst>
              <a:path h="1495425">
                <a:moveTo>
                  <a:pt x="0" y="0"/>
                </a:moveTo>
                <a:lnTo>
                  <a:pt x="0" y="1495044"/>
                </a:lnTo>
              </a:path>
            </a:pathLst>
          </a:custGeom>
          <a:ln w="12192">
            <a:solidFill>
              <a:srgbClr val="6CC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35271" y="4062221"/>
            <a:ext cx="631825" cy="389255"/>
          </a:xfrm>
          <a:custGeom>
            <a:avLst/>
            <a:gdLst/>
            <a:ahLst/>
            <a:cxnLst/>
            <a:rect l="l" t="t" r="r" b="b"/>
            <a:pathLst>
              <a:path w="631825" h="389254">
                <a:moveTo>
                  <a:pt x="0" y="0"/>
                </a:moveTo>
                <a:lnTo>
                  <a:pt x="631570" y="389000"/>
                </a:lnTo>
              </a:path>
            </a:pathLst>
          </a:custGeom>
          <a:ln w="12192">
            <a:solidFill>
              <a:srgbClr val="6CC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42872" y="3674364"/>
            <a:ext cx="2598420" cy="1495425"/>
          </a:xfrm>
          <a:prstGeom prst="rect">
            <a:avLst/>
          </a:prstGeom>
          <a:solidFill>
            <a:srgbClr val="FFFFFF"/>
          </a:solidFill>
          <a:ln w="12192">
            <a:solidFill>
              <a:srgbClr val="6CC024"/>
            </a:solidFill>
          </a:ln>
        </p:spPr>
        <p:txBody>
          <a:bodyPr vert="horz" wrap="square" lIns="0" tIns="131445" rIns="0" bIns="0" rtlCol="0">
            <a:spAutoFit/>
          </a:bodyPr>
          <a:lstStyle/>
          <a:p>
            <a:pPr marL="91440" marR="208279" algn="just">
              <a:lnSpc>
                <a:spcPct val="100000"/>
              </a:lnSpc>
              <a:spcBef>
                <a:spcPts val="1035"/>
              </a:spcBef>
            </a:pPr>
            <a:r>
              <a:rPr sz="20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系統完成通報後，需 函報鄉鎮區市公所強 迫入學委員會，並附 上中輟復學通報表。</a:t>
            </a:r>
            <a:endParaRPr sz="2000" dirty="0">
              <a:latin typeface="Noto Sans CJK JP Regular"/>
              <a:cs typeface="Noto Sans CJK JP 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54579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5" h="607059">
                <a:moveTo>
                  <a:pt x="1856232" y="0"/>
                </a:moveTo>
                <a:lnTo>
                  <a:pt x="0" y="0"/>
                </a:lnTo>
                <a:lnTo>
                  <a:pt x="0" y="606552"/>
                </a:lnTo>
                <a:lnTo>
                  <a:pt x="1856232" y="606552"/>
                </a:lnTo>
                <a:lnTo>
                  <a:pt x="2159508" y="303276"/>
                </a:lnTo>
                <a:lnTo>
                  <a:pt x="1856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354579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5" h="607059">
                <a:moveTo>
                  <a:pt x="0" y="0"/>
                </a:moveTo>
                <a:lnTo>
                  <a:pt x="1856232" y="0"/>
                </a:lnTo>
                <a:lnTo>
                  <a:pt x="2159508" y="303276"/>
                </a:lnTo>
                <a:lnTo>
                  <a:pt x="1856232" y="606552"/>
                </a:lnTo>
                <a:lnTo>
                  <a:pt x="0" y="606552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CA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82796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5" h="607059">
                <a:moveTo>
                  <a:pt x="1856231" y="0"/>
                </a:moveTo>
                <a:lnTo>
                  <a:pt x="0" y="0"/>
                </a:lnTo>
                <a:lnTo>
                  <a:pt x="303275" y="303276"/>
                </a:lnTo>
                <a:lnTo>
                  <a:pt x="0" y="606552"/>
                </a:lnTo>
                <a:lnTo>
                  <a:pt x="1856231" y="606552"/>
                </a:lnTo>
                <a:lnTo>
                  <a:pt x="2159507" y="303276"/>
                </a:lnTo>
                <a:lnTo>
                  <a:pt x="1856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82796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5" h="607059">
                <a:moveTo>
                  <a:pt x="0" y="0"/>
                </a:moveTo>
                <a:lnTo>
                  <a:pt x="1856231" y="0"/>
                </a:lnTo>
                <a:lnTo>
                  <a:pt x="2159507" y="303276"/>
                </a:lnTo>
                <a:lnTo>
                  <a:pt x="1856231" y="606552"/>
                </a:lnTo>
                <a:lnTo>
                  <a:pt x="0" y="606552"/>
                </a:lnTo>
                <a:lnTo>
                  <a:pt x="303275" y="30327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CA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55921" y="6111646"/>
            <a:ext cx="14522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學生輟學資料維護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809488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4" h="607059">
                <a:moveTo>
                  <a:pt x="1856232" y="0"/>
                </a:moveTo>
                <a:lnTo>
                  <a:pt x="0" y="0"/>
                </a:lnTo>
                <a:lnTo>
                  <a:pt x="303275" y="303276"/>
                </a:lnTo>
                <a:lnTo>
                  <a:pt x="0" y="606552"/>
                </a:lnTo>
                <a:lnTo>
                  <a:pt x="1856232" y="606552"/>
                </a:lnTo>
                <a:lnTo>
                  <a:pt x="2159508" y="303276"/>
                </a:lnTo>
                <a:lnTo>
                  <a:pt x="18562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09488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4" h="607059">
                <a:moveTo>
                  <a:pt x="0" y="0"/>
                </a:moveTo>
                <a:lnTo>
                  <a:pt x="1856232" y="0"/>
                </a:lnTo>
                <a:lnTo>
                  <a:pt x="2159508" y="303276"/>
                </a:lnTo>
                <a:lnTo>
                  <a:pt x="1856232" y="606552"/>
                </a:lnTo>
                <a:lnTo>
                  <a:pt x="0" y="606552"/>
                </a:lnTo>
                <a:lnTo>
                  <a:pt x="303275" y="30327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CA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183884" y="5911042"/>
            <a:ext cx="1452245" cy="57848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95"/>
              </a:spcBef>
            </a:pPr>
            <a:r>
              <a:rPr sz="1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學生尋獲資料維護</a:t>
            </a:r>
            <a:endParaRPr sz="1400">
              <a:latin typeface="Noto Sans CJK JP Regular"/>
              <a:cs typeface="Noto Sans CJK JP Regular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sz="1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（再次協尋）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37704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4" h="607059">
                <a:moveTo>
                  <a:pt x="1856231" y="0"/>
                </a:moveTo>
                <a:lnTo>
                  <a:pt x="0" y="0"/>
                </a:lnTo>
                <a:lnTo>
                  <a:pt x="303275" y="303276"/>
                </a:lnTo>
                <a:lnTo>
                  <a:pt x="0" y="606552"/>
                </a:lnTo>
                <a:lnTo>
                  <a:pt x="1856231" y="606552"/>
                </a:lnTo>
                <a:lnTo>
                  <a:pt x="2159507" y="303276"/>
                </a:lnTo>
                <a:lnTo>
                  <a:pt x="18562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37704" y="5935979"/>
            <a:ext cx="2159635" cy="607060"/>
          </a:xfrm>
          <a:custGeom>
            <a:avLst/>
            <a:gdLst/>
            <a:ahLst/>
            <a:cxnLst/>
            <a:rect l="l" t="t" r="r" b="b"/>
            <a:pathLst>
              <a:path w="2159634" h="607059">
                <a:moveTo>
                  <a:pt x="0" y="0"/>
                </a:moveTo>
                <a:lnTo>
                  <a:pt x="1856231" y="0"/>
                </a:lnTo>
                <a:lnTo>
                  <a:pt x="2159507" y="303276"/>
                </a:lnTo>
                <a:lnTo>
                  <a:pt x="1856231" y="606552"/>
                </a:lnTo>
                <a:lnTo>
                  <a:pt x="0" y="606552"/>
                </a:lnTo>
                <a:lnTo>
                  <a:pt x="303275" y="303276"/>
                </a:lnTo>
                <a:lnTo>
                  <a:pt x="0" y="0"/>
                </a:lnTo>
                <a:close/>
              </a:path>
            </a:pathLst>
          </a:custGeom>
          <a:ln w="12192">
            <a:solidFill>
              <a:srgbClr val="7CA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7911465" y="6111646"/>
            <a:ext cx="1452245" cy="240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學生復學資料維護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58341" y="5629757"/>
            <a:ext cx="2654935" cy="721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sng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Droid Sans Fallback"/>
                <a:cs typeface="Droid Sans Fallback"/>
              </a:rPr>
              <a:t>系統功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Droid Sans Fallback"/>
                <a:cs typeface="Droid Sans Fallback"/>
              </a:rPr>
              <a:t>能名稱</a:t>
            </a:r>
            <a:endParaRPr sz="1800">
              <a:latin typeface="Droid Sans Fallback"/>
              <a:cs typeface="Droid Sans Fallback"/>
            </a:endParaRPr>
          </a:p>
          <a:p>
            <a:pPr marL="1215390">
              <a:lnSpc>
                <a:spcPct val="100000"/>
              </a:lnSpc>
              <a:spcBef>
                <a:spcPts val="1639"/>
              </a:spcBef>
            </a:pPr>
            <a:r>
              <a:rPr sz="1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學生基本資料維護</a:t>
            </a:r>
            <a:endParaRPr sz="1400">
              <a:latin typeface="Noto Sans CJK JP Regular"/>
              <a:cs typeface="Noto Sans CJK JP Regular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180446" y="1467611"/>
            <a:ext cx="0" cy="2207260"/>
          </a:xfrm>
          <a:custGeom>
            <a:avLst/>
            <a:gdLst/>
            <a:ahLst/>
            <a:cxnLst/>
            <a:rect l="l" t="t" r="r" b="b"/>
            <a:pathLst>
              <a:path h="2207260">
                <a:moveTo>
                  <a:pt x="0" y="0"/>
                </a:moveTo>
                <a:lnTo>
                  <a:pt x="0" y="2206752"/>
                </a:lnTo>
              </a:path>
            </a:pathLst>
          </a:custGeom>
          <a:ln w="12192">
            <a:solidFill>
              <a:srgbClr val="6CC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719818" y="2179066"/>
            <a:ext cx="461009" cy="292100"/>
          </a:xfrm>
          <a:custGeom>
            <a:avLst/>
            <a:gdLst/>
            <a:ahLst/>
            <a:cxnLst/>
            <a:rect l="l" t="t" r="r" b="b"/>
            <a:pathLst>
              <a:path w="461009" h="292100">
                <a:moveTo>
                  <a:pt x="460628" y="0"/>
                </a:moveTo>
                <a:lnTo>
                  <a:pt x="0" y="291846"/>
                </a:lnTo>
              </a:path>
            </a:pathLst>
          </a:custGeom>
          <a:ln w="12192">
            <a:solidFill>
              <a:srgbClr val="6CC0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221468" y="1467611"/>
            <a:ext cx="1780539" cy="2207260"/>
          </a:xfrm>
          <a:prstGeom prst="rect">
            <a:avLst/>
          </a:prstGeom>
          <a:solidFill>
            <a:srgbClr val="FFFFFF"/>
          </a:solidFill>
          <a:ln w="12192">
            <a:solidFill>
              <a:srgbClr val="6CC024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229"/>
              </a:spcBef>
            </a:pPr>
            <a:r>
              <a:rPr sz="20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警政單位每日</a:t>
            </a:r>
            <a:endParaRPr sz="2000">
              <a:latin typeface="Noto Sans CJK JP Regular"/>
              <a:cs typeface="Noto Sans CJK JP Regular"/>
            </a:endParaRPr>
          </a:p>
          <a:p>
            <a:pPr marL="92710" marR="151765">
              <a:lnSpc>
                <a:spcPct val="100000"/>
              </a:lnSpc>
              <a:spcBef>
                <a:spcPts val="5"/>
              </a:spcBef>
            </a:pPr>
            <a:r>
              <a:rPr sz="20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06:30</a:t>
            </a:r>
            <a:r>
              <a:rPr sz="20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回傳前 一日已尋獲之 中輟生，系統 會自動更新尋 獲資料，並以  </a:t>
            </a:r>
            <a:r>
              <a:rPr sz="2000" spc="5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EMAIL</a:t>
            </a:r>
            <a:r>
              <a:rPr sz="20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通知。</a:t>
            </a:r>
            <a:endParaRPr sz="2000">
              <a:latin typeface="Noto Sans CJK JP Regular"/>
              <a:cs typeface="Noto Sans CJK JP Regular"/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205947" y="1647911"/>
            <a:ext cx="2434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連續三天未經請假、請假未獲准或不明原因未到校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6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52520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中輟生系統通</a:t>
            </a:r>
            <a:r>
              <a:rPr sz="3600" spc="5" dirty="0"/>
              <a:t>報</a:t>
            </a:r>
            <a:r>
              <a:rPr sz="3600" spc="290" dirty="0"/>
              <a:t>-</a:t>
            </a:r>
            <a:r>
              <a:rPr sz="3600" dirty="0"/>
              <a:t>注意事項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636264" y="2015744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45864" y="5463032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4664" y="5463032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016" y="887039"/>
            <a:ext cx="10128885" cy="5852242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614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u="heavy" spc="-60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連續三</a:t>
            </a:r>
            <a:r>
              <a:rPr sz="2400" u="heavy" spc="-1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天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未經請假、請假未獲准或不明原因未到校，才能進行通報。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51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u="heavy" spc="-60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輟學日</a:t>
            </a:r>
            <a:r>
              <a:rPr sz="2400" u="heavy" spc="-1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期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為學生第一天未到校之日期。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51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u="heavy" spc="-60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行蹤說</a:t>
            </a:r>
            <a:r>
              <a:rPr sz="2400" u="heavy" spc="-1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明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指中輟生發生中輟時當時之行蹤狀況。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311785" indent="-345440">
              <a:lnSpc>
                <a:spcPts val="2590"/>
              </a:lnSpc>
              <a:spcBef>
                <a:spcPts val="18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u="heavy" spc="-60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行蹤說</a:t>
            </a:r>
            <a:r>
              <a:rPr sz="2400" u="heavy" spc="-1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明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勾選「個人行蹤不明」或「全家行蹤不</a:t>
            </a:r>
            <a:r>
              <a:rPr sz="2400" spc="-1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明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」，系統才會自動傳 送該生中輟資料至警政署協尋。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u="heavy" spc="-60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行蹤說</a:t>
            </a:r>
            <a:r>
              <a:rPr sz="2400" u="heavy" spc="-1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明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一經勾選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「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個人行蹤不明」或「全家行蹤不明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」就不能再修改。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313690" indent="-345440">
              <a:lnSpc>
                <a:spcPts val="2590"/>
              </a:lnSpc>
              <a:spcBef>
                <a:spcPts val="184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警政單位尋獲系統會自動更新資料，並寄</a:t>
            </a:r>
            <a:r>
              <a:rPr sz="2400" spc="-4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送</a:t>
            </a:r>
            <a:r>
              <a:rPr sz="2400" spc="125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EMA</a:t>
            </a:r>
            <a:r>
              <a:rPr sz="2400" spc="6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I</a:t>
            </a:r>
            <a:r>
              <a:rPr sz="2400" spc="-9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L</a:t>
            </a: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通知</a:t>
            </a: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；</a:t>
            </a:r>
            <a:r>
              <a:rPr sz="2400" b="1" dirty="0" err="1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如果由學校人</a:t>
            </a:r>
            <a:r>
              <a:rPr sz="2400" b="1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 </a:t>
            </a:r>
            <a:r>
              <a:rPr sz="2400" b="1" dirty="0" err="1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員尋獲請至</a:t>
            </a:r>
            <a:r>
              <a:rPr sz="2400" b="1" spc="-10" dirty="0" err="1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「</a:t>
            </a:r>
            <a:r>
              <a:rPr sz="2400" b="1" dirty="0" err="1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學生尋獲資料維護」</a:t>
            </a:r>
            <a:r>
              <a:rPr sz="2400" b="1" dirty="0" err="1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填報尋獲資料</a:t>
            </a:r>
            <a:r>
              <a:rPr lang="zh-TW" altLang="en-US" sz="2400" b="1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，選擇</a:t>
            </a:r>
            <a:r>
              <a:rPr lang="zh-TW" altLang="en-US" sz="2400" b="1" spc="-5" dirty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「非經警政協尋</a:t>
            </a:r>
            <a:r>
              <a:rPr lang="zh-TW" altLang="en-US" sz="2400" b="1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」，</a:t>
            </a:r>
            <a:r>
              <a:rPr lang="zh-TW" altLang="en-US" sz="2400" b="1" dirty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並連繫警政單位知悉。</a:t>
            </a:r>
            <a:r>
              <a:rPr lang="zh-TW" altLang="en-US" sz="2400" b="1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 </a:t>
            </a:r>
            <a:endParaRPr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JP Regular"/>
              <a:cs typeface="Noto Sans CJK JP Regular"/>
            </a:endParaRPr>
          </a:p>
          <a:p>
            <a:pPr marL="358140" marR="311785" indent="-345440">
              <a:lnSpc>
                <a:spcPts val="259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中輟生尋獲後若學</a:t>
            </a:r>
            <a:r>
              <a:rPr sz="2400" spc="-1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生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仍未復學需要再次請警政單位協尋，請至「學生尋 </a:t>
            </a: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獲資料維</a:t>
            </a:r>
            <a:r>
              <a:rPr sz="2400" spc="-1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護</a:t>
            </a: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」勾選「再次協尋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」。</a:t>
            </a:r>
            <a:endParaRPr lang="zh-TW" altLang="en-US" sz="2400" dirty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358140" marR="311785" indent="-345440">
              <a:lnSpc>
                <a:spcPts val="259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41685" y="6034532"/>
            <a:ext cx="187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18</a:t>
            </a:r>
            <a:endParaRPr sz="11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8385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0919">
              <a:lnSpc>
                <a:spcPts val="5015"/>
              </a:lnSpc>
              <a:spcBef>
                <a:spcPts val="105"/>
              </a:spcBef>
            </a:pPr>
            <a:r>
              <a:rPr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中輟生通報</a:t>
            </a:r>
          </a:p>
          <a:p>
            <a:pPr marL="1010919">
              <a:lnSpc>
                <a:spcPts val="5015"/>
              </a:lnSpc>
            </a:pPr>
            <a:r>
              <a:rPr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系統實機操作說明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10264" y="6048247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19</a:t>
            </a:r>
            <a:endParaRPr sz="18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55809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9416" y="549203"/>
            <a:ext cx="679925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中輟生通報</a:t>
            </a:r>
            <a:r>
              <a:rPr sz="3600" spc="29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學生基本資料維護</a:t>
            </a:r>
            <a:endParaRPr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30708" y="1540897"/>
            <a:ext cx="2505075" cy="34291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第一次中輟需先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建立學生基本資 料。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輸入中輟生學生 身分證字號，按 下「新增」</a:t>
            </a:r>
            <a:r>
              <a:rPr sz="2400" spc="3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 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lang="en-US" sz="2400" dirty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775" algn="l"/>
              </a:tabLst>
            </a:pP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練習時，請使用身分證產生器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83" y="1736436"/>
            <a:ext cx="8204225" cy="350986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97164" y="1653309"/>
            <a:ext cx="849745" cy="424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116945" y="4419601"/>
            <a:ext cx="651163" cy="3371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77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3041" y="818442"/>
            <a:ext cx="77332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中輟生通報</a:t>
            </a:r>
            <a:r>
              <a:rPr sz="3600" spc="29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600" spc="29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sz="36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維護</a:t>
            </a:r>
            <a:endParaRPr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39</a:t>
            </a:fld>
            <a:endParaRPr spc="25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5" y="1790986"/>
            <a:ext cx="8050166" cy="375589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449173" y="3545529"/>
            <a:ext cx="4333875" cy="26904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紅色欄位為必填。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454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輸入戶籍地址及通訊地址，務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必自行輸入村</a:t>
            </a:r>
            <a:r>
              <a:rPr sz="2400" spc="-5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(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里</a:t>
            </a:r>
            <a:r>
              <a:rPr sz="2400" spc="-5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)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、路</a:t>
            </a:r>
            <a:r>
              <a:rPr sz="2400" spc="-5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(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街</a:t>
            </a:r>
            <a:r>
              <a:rPr sz="2400" spc="-5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)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54610" algn="ctr">
              <a:lnSpc>
                <a:spcPct val="100000"/>
              </a:lnSpc>
            </a:pPr>
            <a:r>
              <a:rPr sz="2400" spc="-3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（Ex：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頂店里、德芳南路）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454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通訊地址同戶籍地址時，可以</a:t>
            </a:r>
            <a:endParaRPr sz="2400" dirty="0">
              <a:latin typeface="Noto Sans CJK JP Regular"/>
              <a:cs typeface="Noto Sans CJK JP Regular"/>
            </a:endParaRPr>
          </a:p>
          <a:p>
            <a:pPr marL="11747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直接勾選「同戶籍地址」</a:t>
            </a:r>
            <a:r>
              <a:rPr sz="2400" spc="4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 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54488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9" name="Group 35"/>
          <p:cNvGrpSpPr>
            <a:grpSpLocks/>
          </p:cNvGrpSpPr>
          <p:nvPr/>
        </p:nvGrpSpPr>
        <p:grpSpPr bwMode="auto">
          <a:xfrm>
            <a:off x="2670749" y="905941"/>
            <a:ext cx="8956602" cy="5292725"/>
            <a:chOff x="295" y="731"/>
            <a:chExt cx="5351" cy="3334"/>
          </a:xfrm>
        </p:grpSpPr>
        <p:grpSp>
          <p:nvGrpSpPr>
            <p:cNvPr id="19464" name="Group 2"/>
            <p:cNvGrpSpPr>
              <a:grpSpLocks/>
            </p:cNvGrpSpPr>
            <p:nvPr/>
          </p:nvGrpSpPr>
          <p:grpSpPr bwMode="auto">
            <a:xfrm>
              <a:off x="295" y="1026"/>
              <a:ext cx="5166" cy="915"/>
              <a:chOff x="295" y="1472"/>
              <a:chExt cx="5166" cy="915"/>
            </a:xfrm>
          </p:grpSpPr>
          <p:sp>
            <p:nvSpPr>
              <p:cNvPr id="19479" name="AutoShape 3"/>
              <p:cNvSpPr>
                <a:spLocks noChangeArrowheads="1"/>
              </p:cNvSpPr>
              <p:nvPr/>
            </p:nvSpPr>
            <p:spPr bwMode="gray">
              <a:xfrm>
                <a:off x="317" y="1472"/>
                <a:ext cx="1612" cy="528"/>
              </a:xfrm>
              <a:prstGeom prst="homePlate">
                <a:avLst>
                  <a:gd name="adj" fmla="val 76326"/>
                </a:avLst>
              </a:prstGeom>
              <a:solidFill>
                <a:srgbClr val="E0AD12"/>
              </a:solidFill>
              <a:ln>
                <a:noFill/>
              </a:ln>
              <a:effectLst>
                <a:prstShdw prst="shdw17" dist="17961" dir="2700000">
                  <a:srgbClr val="86680B"/>
                </a:prstShdw>
              </a:effectLst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kumimoji="0" lang="ko-KR" altLang="zh-TW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典匠中特圓" pitchFamily="49" charset="-120"/>
                    <a:cs typeface="Tahoma" panose="020B0604030504040204" pitchFamily="34" charset="0"/>
                  </a:rPr>
                  <a:t> </a:t>
                </a:r>
                <a:r>
                  <a:rPr kumimoji="0" lang="en-US" altLang="zh-TW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ahoma" panose="020B0604030504040204" pitchFamily="34" charset="0"/>
                  </a:rPr>
                  <a:t> </a:t>
                </a:r>
                <a:endParaRPr kumimoji="0" lang="en-US" altLang="ko-KR" sz="24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endParaRPr>
              </a:p>
            </p:txBody>
          </p:sp>
          <p:sp>
            <p:nvSpPr>
              <p:cNvPr id="19480" name="AutoShape 4"/>
              <p:cNvSpPr>
                <a:spLocks noChangeArrowheads="1"/>
              </p:cNvSpPr>
              <p:nvPr/>
            </p:nvSpPr>
            <p:spPr bwMode="gray">
              <a:xfrm>
                <a:off x="2059" y="1472"/>
                <a:ext cx="1612" cy="528"/>
              </a:xfrm>
              <a:prstGeom prst="homePlate">
                <a:avLst>
                  <a:gd name="adj" fmla="val 76326"/>
                </a:avLst>
              </a:prstGeom>
              <a:solidFill>
                <a:srgbClr val="D97300"/>
              </a:solidFill>
              <a:ln>
                <a:noFill/>
              </a:ln>
              <a:effectLst>
                <a:prstShdw prst="shdw17" dist="17961" dir="2700000">
                  <a:srgbClr val="824500"/>
                </a:prstShdw>
              </a:effectLst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kumimoji="0" lang="ko-KR" altLang="zh-TW" sz="1400" b="1">
                    <a:solidFill>
                      <a:srgbClr val="FFFFFF"/>
                    </a:solidFill>
                    <a:latin typeface="微軟正黑體" panose="020B0604030504040204" pitchFamily="34" charset="-120"/>
                  </a:rPr>
                  <a:t> </a:t>
                </a:r>
                <a:r>
                  <a:rPr kumimoji="0" lang="en-US" altLang="zh-TW" sz="2400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ahoma" panose="020B0604030504040204" pitchFamily="34" charset="0"/>
                  </a:rPr>
                  <a:t> </a:t>
                </a:r>
                <a:endParaRPr kumimoji="0" lang="en-US" altLang="ko-KR" sz="24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endParaRPr>
              </a:p>
            </p:txBody>
          </p:sp>
          <p:sp>
            <p:nvSpPr>
              <p:cNvPr id="19481" name="AutoShape 5"/>
              <p:cNvSpPr>
                <a:spLocks noChangeArrowheads="1"/>
              </p:cNvSpPr>
              <p:nvPr/>
            </p:nvSpPr>
            <p:spPr bwMode="gray">
              <a:xfrm>
                <a:off x="3801" y="1472"/>
                <a:ext cx="1612" cy="528"/>
              </a:xfrm>
              <a:prstGeom prst="homePlate">
                <a:avLst>
                  <a:gd name="adj" fmla="val 76326"/>
                </a:avLst>
              </a:prstGeom>
              <a:solidFill>
                <a:srgbClr val="5274A6"/>
              </a:solidFill>
              <a:ln>
                <a:noFill/>
              </a:ln>
              <a:effectLst>
                <a:prstShdw prst="shdw17" dist="17961" dir="2700000">
                  <a:srgbClr val="314664"/>
                </a:prstShdw>
              </a:effectLst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lnSpc>
                    <a:spcPct val="85000"/>
                  </a:lnSpc>
                  <a:spcBef>
                    <a:spcPct val="30000"/>
                  </a:spcBef>
                  <a:buClrTx/>
                  <a:buSzTx/>
                  <a:buFontTx/>
                  <a:buNone/>
                </a:pPr>
                <a:r>
                  <a:rPr kumimoji="0" lang="ko-KR" altLang="zh-TW">
                    <a:solidFill>
                      <a:srgbClr val="FFFFFF"/>
                    </a:solidFill>
                    <a:latin typeface="微軟正黑體" panose="020B0604030504040204" pitchFamily="34" charset="-120"/>
                    <a:ea typeface="典匠中特圓" pitchFamily="49" charset="-120"/>
                    <a:cs typeface="Tahoma" panose="020B0604030504040204" pitchFamily="34" charset="0"/>
                  </a:rPr>
                  <a:t> </a:t>
                </a:r>
                <a:r>
                  <a:rPr kumimoji="0" lang="en-US" altLang="zh-TW">
                    <a:solidFill>
                      <a:srgbClr val="FFFFFF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Tahoma" panose="020B0604030504040204" pitchFamily="34" charset="0"/>
                  </a:rPr>
                  <a:t> </a:t>
                </a:r>
                <a:endParaRPr kumimoji="0" lang="en-US" altLang="ko-KR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endParaRPr>
              </a:p>
            </p:txBody>
          </p:sp>
          <p:sp>
            <p:nvSpPr>
              <p:cNvPr id="19482" name="Rectangle 6"/>
              <p:cNvSpPr>
                <a:spLocks noChangeArrowheads="1"/>
              </p:cNvSpPr>
              <p:nvPr/>
            </p:nvSpPr>
            <p:spPr bwMode="gray">
              <a:xfrm>
                <a:off x="295" y="2073"/>
                <a:ext cx="1645" cy="314"/>
              </a:xfrm>
              <a:prstGeom prst="rect">
                <a:avLst/>
              </a:prstGeom>
              <a:solidFill>
                <a:srgbClr val="6399AB"/>
              </a:solidFill>
              <a:ln>
                <a:noFill/>
              </a:ln>
              <a:effectLst>
                <a:prstShdw prst="shdw17" dist="17961" dir="2700000">
                  <a:srgbClr val="3B5C67"/>
                </a:prstShdw>
              </a:effectLst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TW" sz="2400" dirty="0">
                    <a:solidFill>
                      <a:schemeClr val="accent5">
                        <a:lumMod val="1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(</a:t>
                </a:r>
                <a:r>
                  <a:rPr lang="zh-TW" altLang="en-US" sz="2400" dirty="0">
                    <a:solidFill>
                      <a:schemeClr val="accent5">
                        <a:lumMod val="1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包含國中、國小</a:t>
                </a:r>
                <a:r>
                  <a:rPr lang="en-US" altLang="zh-TW" sz="2400" dirty="0">
                    <a:solidFill>
                      <a:schemeClr val="accent5">
                        <a:lumMod val="1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)</a:t>
                </a:r>
              </a:p>
            </p:txBody>
          </p:sp>
          <p:sp>
            <p:nvSpPr>
              <p:cNvPr id="19483" name="Rectangle 7"/>
              <p:cNvSpPr>
                <a:spLocks noChangeArrowheads="1"/>
              </p:cNvSpPr>
              <p:nvPr/>
            </p:nvSpPr>
            <p:spPr bwMode="gray">
              <a:xfrm>
                <a:off x="2060" y="2073"/>
                <a:ext cx="1645" cy="314"/>
              </a:xfrm>
              <a:prstGeom prst="rect">
                <a:avLst/>
              </a:prstGeom>
              <a:solidFill>
                <a:srgbClr val="6399AB"/>
              </a:solidFill>
              <a:ln>
                <a:noFill/>
              </a:ln>
              <a:effectLst>
                <a:prstShdw prst="shdw17" dist="17961" dir="2700000">
                  <a:srgbClr val="3B5C67"/>
                </a:prstShdw>
              </a:effectLst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19484" name="Rectangle 8"/>
              <p:cNvSpPr>
                <a:spLocks noChangeArrowheads="1"/>
              </p:cNvSpPr>
              <p:nvPr/>
            </p:nvSpPr>
            <p:spPr bwMode="gray">
              <a:xfrm>
                <a:off x="3816" y="2073"/>
                <a:ext cx="1645" cy="314"/>
              </a:xfrm>
              <a:prstGeom prst="rect">
                <a:avLst/>
              </a:prstGeom>
              <a:solidFill>
                <a:srgbClr val="6399AB"/>
              </a:solidFill>
              <a:ln>
                <a:noFill/>
              </a:ln>
              <a:effectLst>
                <a:prstShdw prst="shdw17" dist="17961" dir="2700000">
                  <a:srgbClr val="3B5C67"/>
                </a:prstShdw>
              </a:effectLst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FFFFFF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45720" tIns="44450" rIns="45720" bIns="44450" anchor="ctr" anchorCtr="1"/>
              <a:lstStyle>
                <a:lvl1pPr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" panose="05000000000000000000" pitchFamily="2" charset="2"/>
                  <a:buChar char="n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n"/>
                  <a:defRPr kumimoji="1" sz="26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folHlink"/>
                  </a:buClr>
                  <a:buSzPct val="55000"/>
                  <a:buFont typeface="Wingdings" panose="05000000000000000000" pitchFamily="2" charset="2"/>
                  <a:buChar char="n"/>
                  <a:defRPr kumimoji="1" sz="23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zh-TW" sz="1800"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9465" name="AutoShape 9"/>
            <p:cNvSpPr>
              <a:spLocks noChangeArrowheads="1"/>
            </p:cNvSpPr>
            <p:nvPr/>
          </p:nvSpPr>
          <p:spPr bwMode="auto">
            <a:xfrm>
              <a:off x="385" y="2024"/>
              <a:ext cx="1497" cy="204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200"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19466" name="AutoShape 10"/>
            <p:cNvSpPr>
              <a:spLocks noChangeArrowheads="1"/>
            </p:cNvSpPr>
            <p:nvPr/>
          </p:nvSpPr>
          <p:spPr bwMode="auto">
            <a:xfrm>
              <a:off x="2064" y="2024"/>
              <a:ext cx="1588" cy="204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3200">
                <a:solidFill>
                  <a:srgbClr val="C0C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19467" name="AutoShape 11"/>
            <p:cNvSpPr>
              <a:spLocks noChangeArrowheads="1"/>
            </p:cNvSpPr>
            <p:nvPr/>
          </p:nvSpPr>
          <p:spPr bwMode="auto">
            <a:xfrm>
              <a:off x="3833" y="2024"/>
              <a:ext cx="1632" cy="2041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C0C0C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3200">
                <a:solidFill>
                  <a:srgbClr val="C0C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19468" name="Text Box 12"/>
            <p:cNvSpPr txBox="1">
              <a:spLocks noChangeArrowheads="1"/>
            </p:cNvSpPr>
            <p:nvPr/>
          </p:nvSpPr>
          <p:spPr bwMode="auto">
            <a:xfrm>
              <a:off x="385" y="1071"/>
              <a:ext cx="121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srgbClr val="7030A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各級學校</a:t>
              </a:r>
            </a:p>
          </p:txBody>
        </p:sp>
        <p:sp>
          <p:nvSpPr>
            <p:cNvPr id="19469" name="Text Box 13"/>
            <p:cNvSpPr txBox="1">
              <a:spLocks noChangeArrowheads="1"/>
            </p:cNvSpPr>
            <p:nvPr/>
          </p:nvSpPr>
          <p:spPr bwMode="auto">
            <a:xfrm>
              <a:off x="3969" y="1085"/>
              <a:ext cx="93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教育部</a:t>
              </a:r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2109" y="1071"/>
              <a:ext cx="121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縣市政府</a:t>
              </a:r>
            </a:p>
          </p:txBody>
        </p:sp>
        <p:sp>
          <p:nvSpPr>
            <p:cNvPr id="19471" name="Text Box 23"/>
            <p:cNvSpPr txBox="1">
              <a:spLocks noChangeArrowheads="1"/>
            </p:cNvSpPr>
            <p:nvPr/>
          </p:nvSpPr>
          <p:spPr bwMode="auto">
            <a:xfrm>
              <a:off x="2336" y="1616"/>
              <a:ext cx="9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4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教育局</a:t>
              </a:r>
              <a:r>
                <a:rPr lang="en-US" altLang="zh-TW" sz="24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處</a:t>
              </a:r>
              <a:r>
                <a:rPr lang="en-US" altLang="zh-TW" sz="24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19472" name="Text Box 24"/>
            <p:cNvSpPr txBox="1">
              <a:spLocks noChangeArrowheads="1"/>
            </p:cNvSpPr>
            <p:nvPr/>
          </p:nvSpPr>
          <p:spPr bwMode="auto">
            <a:xfrm>
              <a:off x="3787" y="1616"/>
              <a:ext cx="158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</a:t>
              </a:r>
              <a:r>
                <a:rPr lang="zh-TW" altLang="en-US" sz="24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民及學前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教</a:t>
              </a:r>
              <a:r>
                <a:rPr lang="zh-TW" altLang="en-US" sz="2400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</a:t>
              </a:r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署</a:t>
              </a:r>
            </a:p>
          </p:txBody>
        </p:sp>
        <p:sp>
          <p:nvSpPr>
            <p:cNvPr id="19473" name="Text Box 26"/>
            <p:cNvSpPr txBox="1">
              <a:spLocks noChangeArrowheads="1"/>
            </p:cNvSpPr>
            <p:nvPr/>
          </p:nvSpPr>
          <p:spPr bwMode="auto">
            <a:xfrm>
              <a:off x="453" y="2014"/>
              <a:ext cx="1412" cy="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b="1" dirty="0">
                  <a:solidFill>
                    <a:schemeClr val="accent5">
                      <a:lumMod val="1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學校進行中輟通報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包含：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中途輟學生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轉學生未至轉入學</a:t>
              </a: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校報到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原學校通報</a:t>
              </a:r>
              <a:r>
                <a:rPr lang="en-US" altLang="zh-TW" sz="16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長期缺課</a:t>
              </a:r>
              <a:r>
                <a:rPr lang="zh-TW" altLang="en-US" sz="18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學生</a:t>
              </a:r>
              <a:endParaRPr lang="en-US" altLang="zh-TW" sz="18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◎</a:t>
              </a:r>
              <a:r>
                <a:rPr lang="zh-TW" altLang="en-US" sz="1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落實家庭訪問、追     蹤及復學</a:t>
              </a:r>
              <a:r>
                <a:rPr lang="zh-TW" altLang="en-US" sz="1800" b="1" dirty="0" smtClean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</a:t>
              </a:r>
              <a:endParaRPr lang="en-US" altLang="zh-TW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18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r>
                <a:rPr lang="en-US" altLang="zh-TW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.</a:t>
              </a:r>
              <a:r>
                <a:rPr lang="zh-TW" altLang="en-US" sz="18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新生未入學</a:t>
              </a:r>
              <a:endParaRPr lang="en-US" altLang="zh-TW" sz="18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75" name="Text Box 31"/>
            <p:cNvSpPr txBox="1">
              <a:spLocks noChangeArrowheads="1"/>
            </p:cNvSpPr>
            <p:nvPr/>
          </p:nvSpPr>
          <p:spPr bwMode="auto">
            <a:xfrm>
              <a:off x="3877" y="2054"/>
              <a:ext cx="1769" cy="1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◎督導縣市政府中輟業務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1.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管控「教育部全國國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民中小學中輟生通報及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復學系統」。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2.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辦理地方政府中輟系統上線研習。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zh-TW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3.</a:t>
              </a: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掌管全國中輟人數及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中輟、復學率，俾利達</a:t>
              </a: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zh-TW" altLang="en-US" sz="1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成零中輟之最終願景。</a:t>
              </a:r>
              <a:endPara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kumimoji="0" lang="zh-TW" altLang="en-US" sz="18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◎整合各部會相關資源，共同協助穩定</a:t>
              </a:r>
              <a:r>
                <a:rPr kumimoji="0" lang="zh-TW" altLang="en-US" sz="18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就學</a:t>
              </a:r>
              <a:endPara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476" name="Text Box 32"/>
            <p:cNvSpPr txBox="1">
              <a:spLocks noChangeArrowheads="1"/>
            </p:cNvSpPr>
            <p:nvPr/>
          </p:nvSpPr>
          <p:spPr bwMode="auto">
            <a:xfrm>
              <a:off x="385" y="731"/>
              <a:ext cx="10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第一線通報</a:t>
              </a:r>
            </a:p>
          </p:txBody>
        </p:sp>
        <p:sp>
          <p:nvSpPr>
            <p:cNvPr id="19477" name="Text Box 33"/>
            <p:cNvSpPr txBox="1">
              <a:spLocks noChangeArrowheads="1"/>
            </p:cNvSpPr>
            <p:nvPr/>
          </p:nvSpPr>
          <p:spPr bwMode="auto">
            <a:xfrm>
              <a:off x="2141" y="735"/>
              <a:ext cx="103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執行與督導</a:t>
              </a:r>
            </a:p>
          </p:txBody>
        </p:sp>
        <p:sp>
          <p:nvSpPr>
            <p:cNvPr id="19478" name="Text Box 34"/>
            <p:cNvSpPr txBox="1">
              <a:spLocks noChangeArrowheads="1"/>
            </p:cNvSpPr>
            <p:nvPr/>
          </p:nvSpPr>
          <p:spPr bwMode="auto">
            <a:xfrm>
              <a:off x="3705" y="741"/>
              <a:ext cx="176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24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中輟控管與政策制定</a:t>
              </a:r>
            </a:p>
          </p:txBody>
        </p:sp>
      </p:grpSp>
      <p:sp>
        <p:nvSpPr>
          <p:cNvPr id="8196" name="Text Box 58"/>
          <p:cNvSpPr txBox="1">
            <a:spLocks noChangeArrowheads="1"/>
          </p:cNvSpPr>
          <p:nvPr/>
        </p:nvSpPr>
        <p:spPr bwMode="auto">
          <a:xfrm>
            <a:off x="4235987" y="389778"/>
            <a:ext cx="29130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zh-TW" altLang="en-US" sz="4000" b="1" dirty="0">
                <a:solidFill>
                  <a:schemeClr val="bg1"/>
                </a:solidFill>
                <a:ea typeface="標楷體" panose="03000509000000000000" pitchFamily="65" charset="-120"/>
              </a:rPr>
              <a:t>各單位職責</a:t>
            </a:r>
          </a:p>
        </p:txBody>
      </p:sp>
      <p:cxnSp>
        <p:nvCxnSpPr>
          <p:cNvPr id="3" name="直線接點 2"/>
          <p:cNvCxnSpPr/>
          <p:nvPr/>
        </p:nvCxnSpPr>
        <p:spPr>
          <a:xfrm flipV="1">
            <a:off x="3204762" y="5498396"/>
            <a:ext cx="1200620" cy="10677"/>
          </a:xfrm>
          <a:prstGeom prst="line">
            <a:avLst/>
          </a:prstGeom>
          <a:ln w="571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" name="向下箭號 4"/>
          <p:cNvSpPr/>
          <p:nvPr/>
        </p:nvSpPr>
        <p:spPr>
          <a:xfrm>
            <a:off x="3721907" y="5591285"/>
            <a:ext cx="194589" cy="31528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TW" altLang="en-US"/>
          </a:p>
        </p:txBody>
      </p:sp>
      <p:sp>
        <p:nvSpPr>
          <p:cNvPr id="19463" name="矩形 6"/>
          <p:cNvSpPr>
            <a:spLocks noChangeArrowheads="1"/>
          </p:cNvSpPr>
          <p:nvPr/>
        </p:nvSpPr>
        <p:spPr bwMode="auto">
          <a:xfrm>
            <a:off x="2790180" y="5914504"/>
            <a:ext cx="2492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國民中小學學生資源網</a:t>
            </a:r>
          </a:p>
        </p:txBody>
      </p:sp>
      <p:sp>
        <p:nvSpPr>
          <p:cNvPr id="28" name="Google Shape;96;p15"/>
          <p:cNvSpPr txBox="1">
            <a:spLocks/>
          </p:cNvSpPr>
          <p:nvPr/>
        </p:nvSpPr>
        <p:spPr>
          <a:xfrm>
            <a:off x="1896790" y="173084"/>
            <a:ext cx="4170378" cy="614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800" b="1" kern="0" dirty="0" smtClean="0"/>
              <a:t>各單位職責</a:t>
            </a:r>
            <a:endParaRPr lang="zh-TW" altLang="en-US" sz="2800" b="1" kern="0" dirty="0"/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9635C1A5-23AA-49F8-A599-A5C12731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8443" y="3133853"/>
            <a:ext cx="2735262" cy="258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◎督導轄屬學校中輟業務</a:t>
            </a:r>
            <a:endParaRPr kumimoji="0" lang="zh-TW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定期召開</a:t>
            </a:r>
            <a:r>
              <a:rPr kumimoji="0" lang="zh-TW" altLang="en-US" sz="1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中輟專案會議</a:t>
            </a: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，追蹤及管制學校個案。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針對轄屬學校辦理中輟通報及復學系統之線上教學研習</a:t>
            </a:r>
            <a:endParaRPr kumimoji="0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◎</a:t>
            </a:r>
            <a:r>
              <a:rPr kumimoji="0"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整合縣市轄屬單位資源，共同協助穩定就學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0161414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03564" y="612017"/>
            <a:ext cx="944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lang="zh-TW" altLang="en-US" sz="28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基本資料輸入完畢後</a:t>
            </a:r>
            <a:r>
              <a:rPr lang="zh-TW" altLang="en-US" sz="28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，下方會出現學生中輟資料</a:t>
            </a:r>
            <a:r>
              <a:rPr lang="zh-TW" altLang="en-US" sz="28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畫面。</a:t>
            </a:r>
            <a:endParaRPr lang="zh-TW" altLang="en-US" sz="2800" dirty="0">
              <a:latin typeface="Noto Sans CJK JP Regular"/>
              <a:cs typeface="Noto Sans CJK JP Regular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564" y="1923265"/>
            <a:ext cx="10753373" cy="302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4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74" y="2126465"/>
            <a:ext cx="10753373" cy="3027426"/>
          </a:xfrm>
          <a:prstGeom prst="rect">
            <a:avLst/>
          </a:prstGeom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571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中輟生通報</a:t>
            </a:r>
            <a:r>
              <a:rPr sz="3600" spc="290" dirty="0"/>
              <a:t>-</a:t>
            </a:r>
            <a:r>
              <a:rPr sz="3600" dirty="0"/>
              <a:t>中輟生資料建立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275578" y="984630"/>
            <a:ext cx="37185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輟學日期為第一天未到校。</a:t>
            </a:r>
            <a:endParaRPr sz="22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75578" y="2676524"/>
            <a:ext cx="5622290" cy="377988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2065" rIns="0" bIns="0" rtlCol="0">
            <a:spAutoFit/>
          </a:bodyPr>
          <a:lstStyle/>
          <a:p>
            <a:pPr marL="358140" marR="234315" indent="-34544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8775" algn="l"/>
              </a:tabLst>
            </a:pP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行蹤說明勾選「個人行蹤不明」或</a:t>
            </a:r>
            <a:r>
              <a:rPr sz="22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「</a:t>
            </a: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全家 </a:t>
            </a:r>
            <a:r>
              <a:rPr sz="2200" spc="-1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行蹤不明」，系統才會自動傳送該</a:t>
            </a:r>
            <a:r>
              <a:rPr sz="22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生</a:t>
            </a:r>
            <a:r>
              <a:rPr sz="2200" spc="-1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中輟 </a:t>
            </a: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資料至警政署協尋，勾選此二類後</a:t>
            </a:r>
            <a:r>
              <a:rPr sz="22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就</a:t>
            </a: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不能 </a:t>
            </a:r>
            <a:r>
              <a:rPr sz="2200" spc="-5" dirty="0" err="1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再修改</a:t>
            </a:r>
            <a:r>
              <a:rPr sz="2200" spc="-5" dirty="0" smtClean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。</a:t>
            </a:r>
            <a:endParaRPr lang="en-US" sz="2200" spc="-5" dirty="0" smtClean="0">
              <a:solidFill>
                <a:srgbClr val="9A5215"/>
              </a:solidFill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358140" marR="234315" indent="-345440" algn="just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8775" algn="l"/>
              </a:tabLst>
            </a:pPr>
            <a:r>
              <a:rPr lang="zh-TW" altLang="en-US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主要輟學原因請確實填報，若僅</a:t>
            </a:r>
            <a:r>
              <a:rPr lang="zh-TW" altLang="zh-TW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勾</a:t>
            </a:r>
            <a:r>
              <a:rPr lang="zh-TW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選「</a:t>
            </a:r>
            <a:r>
              <a:rPr lang="zh-TW" altLang="zh-TW" sz="2000" b="1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」，</a:t>
            </a:r>
            <a:r>
              <a:rPr lang="zh-TW" altLang="en-US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資料會</a:t>
            </a:r>
            <a:r>
              <a:rPr lang="zh-TW" altLang="zh-TW" sz="2000" dirty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過於粗略，導致資料分析無</a:t>
            </a:r>
            <a:r>
              <a:rPr lang="zh-TW" altLang="zh-TW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意義</a:t>
            </a:r>
            <a:r>
              <a:rPr lang="zh-TW" altLang="en-US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，請務必於備註欄位以文字詳細說明</a:t>
            </a:r>
            <a:r>
              <a:rPr lang="zh-TW" altLang="zh-TW" sz="2000" dirty="0" smtClean="0">
                <a:solidFill>
                  <a:schemeClr val="accent5">
                    <a:lumMod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00" spc="-1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填寫輟學資料後，按下「新增」即</a:t>
            </a:r>
            <a:r>
              <a:rPr sz="22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完</a:t>
            </a:r>
            <a:r>
              <a:rPr sz="2200" spc="-1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成中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358140">
              <a:lnSpc>
                <a:spcPct val="100000"/>
              </a:lnSpc>
            </a:pP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輟生線上通報。</a:t>
            </a:r>
            <a:endParaRPr sz="22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完成線上通報後，需函報強迫入學</a:t>
            </a:r>
            <a:r>
              <a:rPr sz="22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委</a:t>
            </a:r>
            <a:r>
              <a:rPr sz="2200" spc="-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員</a:t>
            </a:r>
            <a:r>
              <a:rPr sz="22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會</a:t>
            </a:r>
            <a:r>
              <a:rPr sz="18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。</a:t>
            </a:r>
            <a:endParaRPr sz="18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26194" y="1353865"/>
            <a:ext cx="3429000" cy="12862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41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44328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5" y="286003"/>
            <a:ext cx="618070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中輟生通報</a:t>
            </a:r>
            <a:r>
              <a:rPr sz="3600" spc="29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中輟生現況查詢</a:t>
            </a:r>
          </a:p>
        </p:txBody>
      </p:sp>
      <p:sp>
        <p:nvSpPr>
          <p:cNvPr id="3" name="object 3"/>
          <p:cNvSpPr/>
          <p:nvPr/>
        </p:nvSpPr>
        <p:spPr>
          <a:xfrm>
            <a:off x="816863" y="967739"/>
            <a:ext cx="5961888" cy="496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009003" y="971499"/>
            <a:ext cx="4032885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直接點選「目前共有中輟生 生</a:t>
            </a:r>
            <a:r>
              <a:rPr sz="2400" spc="-2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x</a:t>
            </a:r>
            <a:r>
              <a:rPr sz="24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人」的數字，再點選姓 名，即可查看中輟生輟學資 料</a:t>
            </a:r>
            <a:r>
              <a:rPr sz="2400" spc="55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 </a:t>
            </a:r>
            <a:r>
              <a:rPr sz="24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。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oto Sans CJK JP Regular"/>
              </a:rPr>
              <a:t>可點選「列印」，印出中輟 通報表。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54385" y="6047593"/>
            <a:ext cx="161925" cy="18669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5"/>
              </a:spcBef>
            </a:pPr>
            <a:r>
              <a:rPr sz="11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23</a:t>
            </a:r>
            <a:endParaRPr sz="11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98407" y="3057143"/>
            <a:ext cx="2383535" cy="3429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28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52533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TW" altLang="en-US" sz="3600" dirty="0" smtClean="0"/>
              <a:t>學生輟學</a:t>
            </a:r>
            <a:r>
              <a:rPr sz="3600" dirty="0" err="1" smtClean="0"/>
              <a:t>資料維護</a:t>
            </a:r>
            <a:endParaRPr sz="3600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43</a:t>
            </a:fld>
            <a:endParaRPr spc="25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27" y="1421508"/>
            <a:ext cx="8957185" cy="436181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34074" y="1245334"/>
            <a:ext cx="4333875" cy="402930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選擇「學生輟學資料維護」功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能，再點「維護」後，點學生 身分證字號，即可進入維護畫 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面。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輟學日期無法修改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lang="en-US" sz="2400" dirty="0" smtClean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12700">
              <a:lnSpc>
                <a:spcPct val="100000"/>
              </a:lnSpc>
              <a:spcBef>
                <a:spcPts val="1805"/>
              </a:spcBef>
              <a:tabLst>
                <a:tab pos="358140" algn="l"/>
                <a:tab pos="358775" algn="l"/>
              </a:tabLst>
            </a:pP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    若要</a:t>
            </a:r>
            <a:r>
              <a:rPr lang="zh-TW" altLang="en-US"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更改需打電話至系統客服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非行蹤不明學生，經通報後如 有需要請警政協尋時，可修改 行蹤說明。</a:t>
            </a:r>
            <a:endParaRPr sz="24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881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4338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中輟生通報</a:t>
            </a:r>
            <a:r>
              <a:rPr sz="3600" spc="290" dirty="0"/>
              <a:t>-</a:t>
            </a:r>
            <a:r>
              <a:rPr sz="3600" dirty="0"/>
              <a:t>尋獲通報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7747127" y="1098705"/>
            <a:ext cx="4029710" cy="41678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775" marR="5080" indent="-34607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9410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中輟生通報時，行蹤說明勾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選「個人行蹤不明」或「全 家行蹤不明」才需填報尋獲 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資料。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775" marR="5080" indent="-346075" algn="just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9410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學校人員尋獲到學生，請儘 速通報尋獲，系統會於當日 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晚上，將尋獲資料回傳給警 </a:t>
            </a: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政單位，撤銷協尋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lang="en-US" sz="2400" dirty="0" smtClean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endParaRPr lang="zh-TW" altLang="en-US" sz="2400" dirty="0"/>
          </a:p>
          <a:p>
            <a:pPr marL="358775" marR="5080" indent="-346075" algn="just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9410" algn="l"/>
              </a:tabLst>
            </a:pP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44</a:t>
            </a:fld>
            <a:endParaRPr spc="25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829310"/>
            <a:ext cx="7385874" cy="270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11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6168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中輟生通報</a:t>
            </a:r>
            <a:r>
              <a:rPr sz="3600" spc="290" dirty="0"/>
              <a:t>-</a:t>
            </a:r>
            <a:r>
              <a:rPr sz="3600" dirty="0"/>
              <a:t>警政單位尋獲通知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71955" y="981455"/>
            <a:ext cx="4163568" cy="2671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76588" y="3780535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57388" y="4146296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71788" y="4146296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175628" y="1116025"/>
            <a:ext cx="4944110" cy="4398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經警政單位尋獲之中輟生，由警政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單位於每天早上回傳尋獲資料。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系統會自動更新「尋獲類別」及「 尋獲日期」欄位，並發送</a:t>
            </a:r>
            <a:r>
              <a:rPr sz="2400" spc="-3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email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通 知及於系統登入首頁顯示。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如警政單位回傳為「本案已為司法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7505">
              <a:lnSpc>
                <a:spcPct val="100000"/>
              </a:lnSpc>
              <a:spcBef>
                <a:spcPts val="5"/>
              </a:spcBef>
            </a:pPr>
            <a:r>
              <a:rPr sz="2400" u="heavy" spc="-595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Noto Sans CJK JP Regular"/>
                <a:cs typeface="Noto Sans CJK JP Regular"/>
              </a:rPr>
              <a:t>案件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」，請勿點選再次協尋。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學校接獲此尋獲訊息後</a:t>
            </a: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，</a:t>
            </a:r>
            <a:r>
              <a:rPr sz="2400" spc="-5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需通知相</a:t>
            </a:r>
            <a:r>
              <a:rPr sz="2400" spc="-5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關人員，進行後續家訪、復學輔導 作業。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71955" y="3727703"/>
            <a:ext cx="4512564" cy="2855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45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2279127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43383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中輟生通報</a:t>
            </a:r>
            <a:r>
              <a:rPr sz="3600" spc="290" dirty="0"/>
              <a:t>-</a:t>
            </a:r>
            <a:r>
              <a:rPr sz="3600" dirty="0"/>
              <a:t>再次協尋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6866381" y="1116025"/>
            <a:ext cx="4333875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中輟生尋獲後若學生仍未復學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需要再次請警政單位協尋，請 至「學生尋獲資料維護」勾選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「再次協尋」。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勾選「再次協尋」後，系統會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 </a:t>
            </a: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清空尋獲日期</a:t>
            </a: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，</a:t>
            </a:r>
            <a:r>
              <a:rPr lang="zh-TW" altLang="en-US" sz="2400" b="1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再次填寫</a:t>
            </a:r>
            <a:r>
              <a:rPr lang="zh-TW" altLang="en-US" sz="2400" b="1" dirty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家訪日期</a:t>
            </a:r>
            <a:r>
              <a:rPr lang="zh-TW" altLang="en-US" sz="2400" b="1" dirty="0" smtClean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、家訪類別、</a:t>
            </a:r>
            <a:r>
              <a:rPr lang="zh-TW" altLang="en-US" sz="2400" b="1" dirty="0">
                <a:solidFill>
                  <a:srgbClr val="9A52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家訪備註</a:t>
            </a:r>
            <a:r>
              <a:rPr lang="zh-TW" altLang="en-US"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（皆為必填欄位</a:t>
            </a: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）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 smtClean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填寫完成後</a:t>
            </a: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，點選「確認修正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」，系統將於當日晚上，傳送 至警政單位協尋。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46</a:t>
            </a:fld>
            <a:endParaRPr spc="25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9761" y="1778645"/>
            <a:ext cx="7385874" cy="27065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867150" y="4086225"/>
            <a:ext cx="885825" cy="295275"/>
          </a:xfrm>
          <a:prstGeom prst="rect">
            <a:avLst/>
          </a:prstGeom>
          <a:noFill/>
          <a:ln w="762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027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57111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中輟生通報</a:t>
            </a:r>
            <a:r>
              <a:rPr sz="3600" spc="290" dirty="0"/>
              <a:t>-</a:t>
            </a:r>
            <a:r>
              <a:rPr sz="3600" dirty="0"/>
              <a:t>再次協尋後尋獲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6866381" y="1116025"/>
            <a:ext cx="4638675" cy="2815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尋獲資料填報與第一次尋獲資料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填報相同，如果由警政單位協尋 時，系統一樣會自動更新「尋獲 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類別」及「尋獲日期」。</a:t>
            </a:r>
            <a:endParaRPr sz="240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第二次以上尋獲時，可查看最近 一次再次協尋家訪日期、家訪類 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別及歷次家訪備註資料。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2376" y="1167383"/>
            <a:ext cx="6063996" cy="4523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47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2317504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5" y="286003"/>
            <a:ext cx="1031455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/>
              <a:t>中輟生通報</a:t>
            </a:r>
            <a:r>
              <a:rPr sz="3600" spc="290" dirty="0" err="1"/>
              <a:t>-</a:t>
            </a:r>
            <a:r>
              <a:rPr sz="3600" dirty="0" err="1" smtClean="0"/>
              <a:t>復學通報</a:t>
            </a:r>
            <a:r>
              <a:rPr lang="en-US" altLang="zh-TW" sz="3600" dirty="0" smtClean="0"/>
              <a:t>-</a:t>
            </a:r>
            <a:r>
              <a:rPr lang="zh-TW" altLang="en-US" sz="3600" dirty="0" smtClean="0"/>
              <a:t>學生復學資料</a:t>
            </a:r>
            <a:r>
              <a:rPr lang="zh-TW" altLang="en-US" sz="3600" dirty="0"/>
              <a:t>維護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954024" y="1092708"/>
            <a:ext cx="5001768" cy="5279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1116025"/>
            <a:ext cx="4715510" cy="4004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學生經輔導後，已有穩定就學或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就讀措施，進系統通報復學。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勾選「是否復學」、</a:t>
            </a:r>
            <a:r>
              <a:rPr sz="2400" spc="-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「就讀措施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8128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」及填寫「復學日期」，完成後 按下「確認修正」。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8128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復學備註可補充說明該生復學依 據、復學情況等資訊。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8128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完成線上通報後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，</a:t>
            </a:r>
            <a:r>
              <a:rPr lang="zh-TW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務必</a:t>
            </a:r>
            <a:r>
              <a:rPr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函報強迫入</a:t>
            </a:r>
            <a:r>
              <a:rPr sz="2400" b="1" spc="-5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學委員會</a:t>
            </a:r>
            <a:r>
              <a:rPr lang="zh-TW" alt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知悉</a:t>
            </a:r>
            <a:r>
              <a:rPr sz="2400" spc="-5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48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255995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585714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中輟生通報</a:t>
            </a:r>
            <a:r>
              <a:rPr sz="3600" spc="29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sz="3600" spc="85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次以上中輟</a:t>
            </a:r>
          </a:p>
        </p:txBody>
      </p:sp>
      <p:sp>
        <p:nvSpPr>
          <p:cNvPr id="3" name="object 3"/>
          <p:cNvSpPr/>
          <p:nvPr/>
        </p:nvSpPr>
        <p:spPr>
          <a:xfrm>
            <a:off x="608076" y="1092708"/>
            <a:ext cx="4954524" cy="28163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1116025"/>
            <a:ext cx="4638675" cy="2449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第</a:t>
            </a:r>
            <a:r>
              <a:rPr sz="2400" spc="5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2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次以上中輟時，通報前請先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檢視學生基本資料。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通報時，由「學生輟學資料維護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」功能，輸入中輟生身分證字號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，按下「新增」，即可通報第２ 筆中輟。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57300" y="3238498"/>
            <a:ext cx="4838700" cy="350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49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95457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2766671" y="1080572"/>
            <a:ext cx="8201025" cy="1452563"/>
            <a:chOff x="295" y="1472"/>
            <a:chExt cx="5166" cy="915"/>
          </a:xfrm>
        </p:grpSpPr>
        <p:sp>
          <p:nvSpPr>
            <p:cNvPr id="21521" name="AutoShape 3"/>
            <p:cNvSpPr>
              <a:spLocks noChangeArrowheads="1"/>
            </p:cNvSpPr>
            <p:nvPr/>
          </p:nvSpPr>
          <p:spPr bwMode="gray">
            <a:xfrm>
              <a:off x="317" y="1472"/>
              <a:ext cx="1612" cy="528"/>
            </a:xfrm>
            <a:prstGeom prst="homePlate">
              <a:avLst>
                <a:gd name="adj" fmla="val 76326"/>
              </a:avLst>
            </a:prstGeom>
            <a:solidFill>
              <a:srgbClr val="E0AD12"/>
            </a:solidFill>
            <a:ln>
              <a:noFill/>
            </a:ln>
            <a:effectLst>
              <a:prstShdw prst="shdw17" dist="17961" dir="2700000">
                <a:srgbClr val="86680B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kumimoji="0" lang="ko-KR" altLang="zh-TW" sz="2400">
                  <a:solidFill>
                    <a:srgbClr val="FFFFFF"/>
                  </a:solidFill>
                  <a:latin typeface="微軟正黑體" panose="020B0604030504040204" pitchFamily="34" charset="-120"/>
                  <a:ea typeface="典匠中特圓" pitchFamily="49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 sz="24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rPr>
                <a:t> </a:t>
              </a:r>
              <a:endParaRPr kumimoji="0" lang="en-US" altLang="ko-KR" sz="2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21522" name="AutoShape 4"/>
            <p:cNvSpPr>
              <a:spLocks noChangeArrowheads="1"/>
            </p:cNvSpPr>
            <p:nvPr/>
          </p:nvSpPr>
          <p:spPr bwMode="gray">
            <a:xfrm>
              <a:off x="2059" y="1472"/>
              <a:ext cx="1612" cy="528"/>
            </a:xfrm>
            <a:prstGeom prst="homePlate">
              <a:avLst>
                <a:gd name="adj" fmla="val 76326"/>
              </a:avLst>
            </a:prstGeom>
            <a:solidFill>
              <a:srgbClr val="D97300"/>
            </a:solidFill>
            <a:ln>
              <a:noFill/>
            </a:ln>
            <a:effectLst>
              <a:prstShdw prst="shdw17" dist="17961" dir="2700000">
                <a:srgbClr val="824500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kumimoji="0" lang="ko-KR" altLang="zh-TW" sz="1400" b="1">
                  <a:solidFill>
                    <a:srgbClr val="FFFFFF"/>
                  </a:solidFill>
                  <a:latin typeface="微軟正黑體" panose="020B0604030504040204" pitchFamily="34" charset="-120"/>
                </a:rPr>
                <a:t> </a:t>
              </a:r>
              <a:r>
                <a:rPr kumimoji="0" lang="en-US" altLang="zh-TW" sz="2400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rPr>
                <a:t> </a:t>
              </a:r>
              <a:endParaRPr kumimoji="0" lang="en-US" altLang="ko-KR" sz="240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21523" name="AutoShape 5"/>
            <p:cNvSpPr>
              <a:spLocks noChangeArrowheads="1"/>
            </p:cNvSpPr>
            <p:nvPr/>
          </p:nvSpPr>
          <p:spPr bwMode="gray">
            <a:xfrm>
              <a:off x="3801" y="1472"/>
              <a:ext cx="1612" cy="528"/>
            </a:xfrm>
            <a:prstGeom prst="homePlate">
              <a:avLst>
                <a:gd name="adj" fmla="val 76326"/>
              </a:avLst>
            </a:prstGeom>
            <a:solidFill>
              <a:srgbClr val="5274A6"/>
            </a:solidFill>
            <a:ln>
              <a:noFill/>
            </a:ln>
            <a:effectLst>
              <a:prstShdw prst="shdw17" dist="17961" dir="2700000">
                <a:srgbClr val="314664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r>
                <a:rPr kumimoji="0" lang="ko-KR" altLang="zh-TW">
                  <a:solidFill>
                    <a:srgbClr val="FFFFFF"/>
                  </a:solidFill>
                  <a:latin typeface="微軟正黑體" panose="020B0604030504040204" pitchFamily="34" charset="-120"/>
                  <a:ea typeface="典匠中特圓" pitchFamily="49" charset="-120"/>
                  <a:cs typeface="Tahoma" panose="020B0604030504040204" pitchFamily="34" charset="0"/>
                </a:rPr>
                <a:t> </a:t>
              </a:r>
              <a:r>
                <a:rPr kumimoji="0" lang="en-US" altLang="zh-TW">
                  <a:solidFill>
                    <a:srgbClr val="FFFFFF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ahoma" panose="020B0604030504040204" pitchFamily="34" charset="0"/>
                </a:rPr>
                <a:t> </a:t>
              </a:r>
              <a:endParaRPr kumimoji="0" lang="en-US" altLang="ko-KR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ahoma" panose="020B0604030504040204" pitchFamily="34" charset="0"/>
              </a:endParaRPr>
            </a:p>
          </p:txBody>
        </p:sp>
        <p:sp>
          <p:nvSpPr>
            <p:cNvPr id="21524" name="Rectangle 6"/>
            <p:cNvSpPr>
              <a:spLocks noChangeArrowheads="1"/>
            </p:cNvSpPr>
            <p:nvPr/>
          </p:nvSpPr>
          <p:spPr bwMode="gray">
            <a:xfrm>
              <a:off x="295" y="2073"/>
              <a:ext cx="1645" cy="314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2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包含國中、國小</a:t>
              </a:r>
              <a:r>
                <a:rPr lang="en-US" altLang="zh-TW" sz="24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  <p:sp>
          <p:nvSpPr>
            <p:cNvPr id="21525" name="Rectangle 7"/>
            <p:cNvSpPr>
              <a:spLocks noChangeArrowheads="1"/>
            </p:cNvSpPr>
            <p:nvPr/>
          </p:nvSpPr>
          <p:spPr bwMode="gray">
            <a:xfrm>
              <a:off x="2060" y="2073"/>
              <a:ext cx="1645" cy="314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526" name="Rectangle 8"/>
            <p:cNvSpPr>
              <a:spLocks noChangeArrowheads="1"/>
            </p:cNvSpPr>
            <p:nvPr/>
          </p:nvSpPr>
          <p:spPr bwMode="gray">
            <a:xfrm>
              <a:off x="3816" y="2073"/>
              <a:ext cx="1645" cy="314"/>
            </a:xfrm>
            <a:prstGeom prst="rect">
              <a:avLst/>
            </a:prstGeom>
            <a:solidFill>
              <a:srgbClr val="6399AB"/>
            </a:solidFill>
            <a:ln>
              <a:noFill/>
            </a:ln>
            <a:effectLst>
              <a:prstShdw prst="shdw17" dist="17961" dir="2700000">
                <a:srgbClr val="3B5C67"/>
              </a:prstShdw>
            </a:effectLst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zh-TW" sz="18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2774374" y="2664896"/>
            <a:ext cx="2511660" cy="3994696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120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5574957" y="2664897"/>
            <a:ext cx="2520950" cy="3743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3200">
              <a:solidFill>
                <a:srgbClr val="C0C0C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8383245" y="2664897"/>
            <a:ext cx="2735262" cy="3743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C0C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zh-TW" sz="3200">
              <a:solidFill>
                <a:srgbClr val="C0C0C0"/>
              </a:solidFill>
              <a:latin typeface="Courier" pitchFamily="49" charset="0"/>
              <a:ea typeface="標楷體" panose="03000509000000000000" pitchFamily="65" charset="-120"/>
              <a:cs typeface="Tahoma" panose="020B0604030504040204" pitchFamily="34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2851880" y="121074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各級學校</a:t>
            </a:r>
          </a:p>
        </p:txBody>
      </p:sp>
      <p:sp>
        <p:nvSpPr>
          <p:cNvPr id="21512" name="Text Box 13"/>
          <p:cNvSpPr txBox="1">
            <a:spLocks noChangeArrowheads="1"/>
          </p:cNvSpPr>
          <p:nvPr/>
        </p:nvSpPr>
        <p:spPr bwMode="auto">
          <a:xfrm>
            <a:off x="8541480" y="1232973"/>
            <a:ext cx="155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</a:t>
            </a:r>
          </a:p>
        </p:txBody>
      </p:sp>
      <p:sp>
        <p:nvSpPr>
          <p:cNvPr id="21513" name="Text Box 14"/>
          <p:cNvSpPr txBox="1">
            <a:spLocks noChangeArrowheads="1"/>
          </p:cNvSpPr>
          <p:nvPr/>
        </p:nvSpPr>
        <p:spPr bwMode="auto">
          <a:xfrm>
            <a:off x="5588730" y="1210748"/>
            <a:ext cx="2012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縣市政府</a:t>
            </a:r>
          </a:p>
        </p:txBody>
      </p:sp>
      <p:sp>
        <p:nvSpPr>
          <p:cNvPr id="21514" name="Text Box 15"/>
          <p:cNvSpPr txBox="1">
            <a:spLocks noChangeArrowheads="1"/>
          </p:cNvSpPr>
          <p:nvPr/>
        </p:nvSpPr>
        <p:spPr bwMode="auto">
          <a:xfrm>
            <a:off x="5949092" y="2075935"/>
            <a:ext cx="16145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</a:t>
            </a:r>
            <a:r>
              <a:rPr lang="en-US" altLang="zh-TW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1515" name="Text Box 16"/>
          <p:cNvSpPr txBox="1">
            <a:spLocks noChangeArrowheads="1"/>
          </p:cNvSpPr>
          <p:nvPr/>
        </p:nvSpPr>
        <p:spPr bwMode="auto">
          <a:xfrm>
            <a:off x="8973280" y="2075935"/>
            <a:ext cx="1098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國教署</a:t>
            </a:r>
          </a:p>
        </p:txBody>
      </p:sp>
      <p:sp>
        <p:nvSpPr>
          <p:cNvPr id="21516" name="Text Box 17"/>
          <p:cNvSpPr txBox="1">
            <a:spLocks noChangeArrowheads="1"/>
          </p:cNvSpPr>
          <p:nvPr/>
        </p:nvSpPr>
        <p:spPr bwMode="auto">
          <a:xfrm>
            <a:off x="2930183" y="2680196"/>
            <a:ext cx="237957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學校函報縣市政府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需註明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刪除原因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附上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證明文件函文至教育局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處</a:t>
            </a:r>
            <a:r>
              <a:rPr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中輟</a:t>
            </a:r>
            <a:r>
              <a:rPr lang="en-US" altLang="zh-TW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長缺</a:t>
            </a:r>
            <a:r>
              <a:rPr lang="en-US" altLang="zh-TW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通報表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出缺席紀錄表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800" dirty="0">
                <a:solidFill>
                  <a:schemeClr val="bg2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出入境查詢表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刪除原因</a:t>
            </a: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</a:t>
            </a: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誤報</a:t>
            </a:r>
            <a:r>
              <a:rPr lang="en-US" altLang="zh-TW" sz="1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 smtClean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若為新生未入學，需檢附學生資源網資料</a:t>
            </a: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死亡</a:t>
            </a:r>
          </a:p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出境後</a:t>
            </a:r>
            <a:r>
              <a:rPr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未再</a:t>
            </a:r>
            <a:r>
              <a:rPr lang="zh-TW" altLang="en-US" sz="1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入境</a:t>
            </a: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TW" altLang="en-US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7" name="Text Box 18"/>
          <p:cNvSpPr txBox="1">
            <a:spLocks noChangeArrowheads="1"/>
          </p:cNvSpPr>
          <p:nvPr/>
        </p:nvSpPr>
        <p:spPr bwMode="auto">
          <a:xfrm>
            <a:off x="5583253" y="2793273"/>
            <a:ext cx="2590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18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函報教育部國教署</a:t>
            </a:r>
            <a:endParaRPr kumimoji="0" lang="zh-TW" altLang="en-US" sz="18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確認學校是否依規定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通報強迫入學委員會。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kumimoji="0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報部刪除前，務必與學校</a:t>
            </a:r>
            <a:r>
              <a:rPr kumimoji="0"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再次確認</a:t>
            </a:r>
            <a:r>
              <a:rPr kumimoji="0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該生</a:t>
            </a:r>
            <a:r>
              <a:rPr kumimoji="0"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目前中輟情況</a:t>
            </a:r>
            <a:r>
              <a:rPr kumimoji="0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，同時</a:t>
            </a:r>
            <a:r>
              <a:rPr kumimoji="0"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登錄</a:t>
            </a:r>
            <a:r>
              <a:rPr kumimoji="0" lang="zh-TW" altLang="en-US" sz="1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中輟通報系統查詢學生現況</a:t>
            </a:r>
            <a:r>
              <a:rPr kumimoji="0" lang="zh-TW" altLang="en-US" sz="18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是否與學校所報相符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務必註明依據</a:t>
            </a: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警政署</a:t>
            </a: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)xx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字第</a:t>
            </a:r>
            <a:r>
              <a:rPr kumimoji="0" lang="en-US" altLang="zh-TW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xx</a:t>
            </a:r>
            <a:r>
              <a:rPr kumimoji="0" lang="zh-TW" altLang="en-US" sz="1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號函辦理。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zh-TW" sz="1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8424137" y="2793272"/>
            <a:ext cx="269875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依據各縣市政府函報刪除</a:t>
            </a:r>
          </a:p>
          <a:p>
            <a:pPr eaLnBrk="1" hangingPunct="1">
              <a:defRPr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確認函報資訊是否與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中輟通報系統相符。</a:t>
            </a:r>
          </a:p>
          <a:p>
            <a:pPr eaLnBrk="1" hangingPunct="1">
              <a:defRPr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發現疑義與資料不符時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電聯學校、警政署及各縣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市政府承辦人進行確認。</a:t>
            </a:r>
          </a:p>
          <a:p>
            <a:pPr eaLnBrk="1" hangingPunct="1">
              <a:defRPr/>
            </a:pP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確認無誤，即刪除中輟</a:t>
            </a:r>
          </a:p>
          <a:p>
            <a:pPr eaLnBrk="1" hangingPunct="1">
              <a:defRPr/>
            </a:pP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紀錄並函復各縣市政府。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defRPr/>
            </a:pP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如有多筆資料請註明</a:t>
            </a:r>
            <a:r>
              <a:rPr lang="en-US" altLang="zh-TW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TW" altLang="en-US" u="sng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dirty="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通報之中輟資料</a:t>
            </a:r>
          </a:p>
        </p:txBody>
      </p:sp>
      <p:sp>
        <p:nvSpPr>
          <p:cNvPr id="21519" name="Text Box 20"/>
          <p:cNvSpPr txBox="1">
            <a:spLocks noChangeArrowheads="1"/>
          </p:cNvSpPr>
          <p:nvPr/>
        </p:nvSpPr>
        <p:spPr bwMode="auto">
          <a:xfrm>
            <a:off x="4551664" y="179084"/>
            <a:ext cx="475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3600" b="1" dirty="0">
                <a:solidFill>
                  <a:schemeClr val="bg1"/>
                </a:solidFill>
                <a:ea typeface="標楷體" panose="03000509000000000000" pitchFamily="65" charset="-120"/>
              </a:rPr>
              <a:t>報部刪除中輟紀錄流程</a:t>
            </a:r>
          </a:p>
        </p:txBody>
      </p:sp>
      <p:sp>
        <p:nvSpPr>
          <p:cNvPr id="2" name="七角星形 1"/>
          <p:cNvSpPr/>
          <p:nvPr/>
        </p:nvSpPr>
        <p:spPr>
          <a:xfrm rot="1607059">
            <a:off x="9613557" y="110609"/>
            <a:ext cx="1468438" cy="1397000"/>
          </a:xfrm>
          <a:prstGeom prst="star7">
            <a:avLst>
              <a:gd name="adj" fmla="val 27214"/>
              <a:gd name="hf" fmla="val 102572"/>
              <a:gd name="vf" fmla="val 105210"/>
            </a:avLst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密</a:t>
            </a:r>
            <a:endParaRPr lang="en-US" altLang="zh-TW" sz="28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800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件</a:t>
            </a:r>
            <a:endParaRPr lang="en-US" altLang="zh-TW" sz="2800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Google Shape;96;p15"/>
          <p:cNvSpPr txBox="1">
            <a:spLocks/>
          </p:cNvSpPr>
          <p:nvPr/>
        </p:nvSpPr>
        <p:spPr>
          <a:xfrm>
            <a:off x="1943916" y="349992"/>
            <a:ext cx="4170378" cy="6146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sz="2800" b="1" kern="0" dirty="0" smtClean="0"/>
              <a:t>報部刪除中輟紀錄流程</a:t>
            </a:r>
            <a:endParaRPr lang="zh-TW" altLang="en-US" sz="2800" b="1" kern="0" dirty="0"/>
          </a:p>
        </p:txBody>
      </p:sp>
    </p:spTree>
    <p:extLst>
      <p:ext uri="{BB962C8B-B14F-4D97-AF65-F5344CB8AC3E}">
        <p14:creationId xmlns:p14="http://schemas.microsoft.com/office/powerpoint/2010/main" val="908838045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322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中輟生轉銜操作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1842516" y="1156716"/>
            <a:ext cx="8164068" cy="4884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20985" y="6023920"/>
            <a:ext cx="187325" cy="21209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5"/>
              </a:spcBef>
            </a:pPr>
            <a:r>
              <a:rPr sz="11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31</a:t>
            </a:r>
            <a:endParaRPr sz="11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941882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010919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中輟生轉銜作業 系統實機操作說明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10264" y="6030946"/>
            <a:ext cx="290830" cy="32956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35"/>
              </a:spcBef>
            </a:pPr>
            <a:r>
              <a:rPr sz="1800" spc="4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32</a:t>
            </a:r>
            <a:endParaRPr sz="18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274372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10552684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 smtClean="0"/>
              <a:t>中輟生轉銜作</a:t>
            </a:r>
            <a:r>
              <a:rPr sz="3600" spc="5" dirty="0" err="1" smtClean="0"/>
              <a:t>業</a:t>
            </a:r>
            <a:r>
              <a:rPr sz="3600" spc="290" dirty="0" smtClean="0"/>
              <a:t>-</a:t>
            </a:r>
            <a:r>
              <a:rPr lang="zh-TW" altLang="en-US" sz="3600" dirty="0"/>
              <a:t>學生輟學資料轉銜作業</a:t>
            </a:r>
            <a:endParaRPr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547" y="1773281"/>
            <a:ext cx="8116433" cy="349616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318629" y="1116025"/>
            <a:ext cx="3724275" cy="437070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操作學生轉銜功能，該中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輟生需已通報復學。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輸入轉銜中輟生身分證字 號，選擇「縣市」及「學 校」，完成後，按下「轉 銜」。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待轉入學校接收。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可點選「學生輟學資料轉 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銜現況查詢」，查看轉銜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資料。</a:t>
            </a:r>
            <a:endParaRPr sz="24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50268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75920"/>
            <a:ext cx="708088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中輟生轉銜作</a:t>
            </a:r>
            <a:r>
              <a:rPr sz="3600" dirty="0"/>
              <a:t>業</a:t>
            </a:r>
            <a:r>
              <a:rPr sz="3600" spc="295" dirty="0"/>
              <a:t>-</a:t>
            </a:r>
            <a:r>
              <a:rPr sz="3600" spc="-5" dirty="0"/>
              <a:t>學生轉銜現況查詢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138427" y="1664207"/>
            <a:ext cx="4956048" cy="25054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8892" y="1192784"/>
            <a:ext cx="6348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15560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轉出學校	轉入學校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172200" y="1659635"/>
            <a:ext cx="4956048" cy="2496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016" y="4239895"/>
            <a:ext cx="464312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若該生三天內未至轉入學校報到</a:t>
            </a:r>
            <a:endParaRPr sz="2400">
              <a:latin typeface="Noto Sans CJK JP Regular"/>
              <a:cs typeface="Noto Sans CJK JP Regular"/>
            </a:endParaRPr>
          </a:p>
          <a:p>
            <a:pPr marL="358140" marR="508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，仍請轉出學校取消轉學，並通 報中輟。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51828" y="4239895"/>
            <a:ext cx="463867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若該生確定已轉入學校，則按下</a:t>
            </a:r>
            <a:endParaRPr sz="240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「確定轉入」，完成轉銜作業。</a:t>
            </a:r>
            <a:endParaRPr sz="24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9820127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1144016" y="1116025"/>
            <a:ext cx="9821545" cy="4860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長期缺課，指全學</a:t>
            </a:r>
            <a:r>
              <a:rPr sz="2400" spc="-2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期</a:t>
            </a:r>
            <a:r>
              <a:rPr sz="2400" spc="-5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累計達七日以上，</a:t>
            </a:r>
            <a:r>
              <a:rPr sz="2400" spc="-5" dirty="0" err="1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未經請假而無故缺課者</a:t>
            </a:r>
            <a:r>
              <a:rPr lang="zh-TW" altLang="en-US" sz="2400" b="1" spc="-5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ans CJK JP Regular"/>
                <a:cs typeface="Noto Sans CJK JP Regular"/>
              </a:rPr>
              <a:t>（中輟預警機制）</a:t>
            </a:r>
            <a:r>
              <a:rPr lang="zh-TW" altLang="en-US"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 。</a:t>
            </a:r>
            <a:endParaRPr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累計缺課可依國中或國</a:t>
            </a:r>
            <a:r>
              <a:rPr sz="2400" spc="-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小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每日節數計算。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長期缺課累計缺課</a:t>
            </a:r>
            <a:r>
              <a:rPr sz="2400" spc="-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以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每學期重新累計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長期缺課學生一經通報後，則列管至學期結束</a:t>
            </a:r>
            <a:r>
              <a:rPr sz="2400" spc="-4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，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無需通報復學等程序， 該生雖穩定就學，但輔導人員仍需持續追蹤至學期結束。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長期缺課學生在同一學</a:t>
            </a:r>
            <a:r>
              <a:rPr sz="2400" spc="-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期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第二次累計缺課達７天時，直接由學校發公文 告知強迫入學委員會即可，在系統</a:t>
            </a:r>
            <a:r>
              <a:rPr sz="2400" spc="-3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上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無需再次通</a:t>
            </a:r>
            <a:r>
              <a:rPr sz="2400" spc="-1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報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長期缺課通報表內，有一欄位為</a:t>
            </a:r>
            <a:r>
              <a:rPr sz="2400" spc="-3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「</a:t>
            </a: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全學期未經請假而無故缺課累積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達</a:t>
            </a:r>
            <a:r>
              <a:rPr sz="2400" spc="9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7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日之始</a:t>
            </a:r>
            <a:r>
              <a:rPr sz="2400" spc="-1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日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」指該生累積缺課達到第七日的日</a:t>
            </a:r>
            <a:r>
              <a:rPr sz="2400" spc="-2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期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66236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長期缺課學生系統通</a:t>
            </a:r>
            <a:r>
              <a:rPr sz="3600" spc="5" dirty="0"/>
              <a:t>報</a:t>
            </a:r>
            <a:r>
              <a:rPr sz="3600" spc="290" dirty="0"/>
              <a:t>-</a:t>
            </a:r>
            <a:r>
              <a:rPr sz="3600" dirty="0"/>
              <a:t>注意事項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245864" y="1494536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379464" y="4603496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799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441685" y="6034532"/>
            <a:ext cx="187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35</a:t>
            </a:r>
            <a:endParaRPr sz="11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87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45051" y="2308682"/>
            <a:ext cx="5618480" cy="13011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5"/>
              </a:spcBef>
            </a:pPr>
            <a:r>
              <a:rPr dirty="0"/>
              <a:t>長期缺課學生通報作業 系統實機操作說明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10264" y="6048247"/>
            <a:ext cx="2908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36</a:t>
            </a:r>
            <a:endParaRPr sz="180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627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57092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長期缺課學生通報作</a:t>
            </a:r>
            <a:r>
              <a:rPr sz="3600" spc="5" dirty="0"/>
              <a:t>業</a:t>
            </a:r>
            <a:r>
              <a:rPr sz="3600" spc="290" dirty="0"/>
              <a:t>-</a:t>
            </a:r>
            <a:r>
              <a:rPr sz="3600" dirty="0"/>
              <a:t>通報</a:t>
            </a:r>
          </a:p>
        </p:txBody>
      </p:sp>
      <p:sp>
        <p:nvSpPr>
          <p:cNvPr id="3" name="object 3"/>
          <p:cNvSpPr/>
          <p:nvPr/>
        </p:nvSpPr>
        <p:spPr>
          <a:xfrm>
            <a:off x="1159763" y="1092708"/>
            <a:ext cx="4411980" cy="55153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251828" y="1116025"/>
            <a:ext cx="4638675" cy="171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通報時，輸入長期缺課學生身分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證字號，按下「新增」。</a:t>
            </a:r>
            <a:endParaRPr sz="2400" dirty="0"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曾經通報過長期缺課學生，系統 會自動帶入學生基本資料。</a:t>
            </a:r>
            <a:endParaRPr sz="2400" dirty="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1827" y="3200984"/>
            <a:ext cx="4638675" cy="301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「全學期未經請假而無故缺課累 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積達</a:t>
            </a:r>
            <a:r>
              <a:rPr sz="2400" spc="55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7</a:t>
            </a: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日之始日」指該生累積缺 </a:t>
            </a:r>
            <a:r>
              <a:rPr sz="2400" dirty="0" err="1">
                <a:solidFill>
                  <a:srgbClr val="9A5215"/>
                </a:solidFill>
                <a:latin typeface="Noto Sans CJK JP Regular"/>
                <a:cs typeface="Noto Sans CJK JP Regular"/>
              </a:rPr>
              <a:t>課達到第七日的日期</a:t>
            </a:r>
            <a:r>
              <a:rPr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。</a:t>
            </a:r>
            <a:endParaRPr lang="en-US" sz="2400" dirty="0" smtClean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endParaRPr lang="en-US" sz="2400" dirty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通報長缺至多一學期一次。</a:t>
            </a:r>
            <a:endParaRPr lang="en-US" altLang="zh-TW" sz="2400" dirty="0" smtClean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endParaRPr lang="en-US" sz="2400" dirty="0">
              <a:solidFill>
                <a:srgbClr val="9A5215"/>
              </a:solidFill>
              <a:latin typeface="Noto Sans CJK JP Regular"/>
              <a:cs typeface="Noto Sans CJK JP Regular"/>
            </a:endParaRPr>
          </a:p>
          <a:p>
            <a:pPr marL="358140" marR="508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lang="zh-TW" altLang="en-US" sz="2400" dirty="0" smtClean="0">
                <a:solidFill>
                  <a:srgbClr val="9A5215"/>
                </a:solidFill>
                <a:latin typeface="Noto Sans CJK JP Regular"/>
                <a:cs typeface="Noto Sans CJK JP Regular"/>
              </a:rPr>
              <a:t>無須結案或刪除，若於下一個學期要報長缺，需要重新輸入資料</a:t>
            </a:r>
            <a:endParaRPr sz="2400" dirty="0">
              <a:latin typeface="Noto Sans CJK JP Regular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7859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708088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長期缺課學生通報作</a:t>
            </a:r>
            <a:r>
              <a:rPr sz="3600" spc="5" dirty="0"/>
              <a:t>業</a:t>
            </a:r>
            <a:r>
              <a:rPr sz="3600" spc="290" dirty="0"/>
              <a:t>-</a:t>
            </a:r>
            <a:r>
              <a:rPr sz="3600" dirty="0"/>
              <a:t>列印通報表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1217675" y="1092708"/>
            <a:ext cx="4483608" cy="55138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362827" y="1116025"/>
            <a:ext cx="4947920" cy="2084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marR="5080" indent="-345440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輸入身分證字號或選擇學年度學期 別，按下「查詢」，再點選長期缺 課學生身分證字號。</a:t>
            </a:r>
            <a:endParaRPr sz="2400">
              <a:latin typeface="Noto Sans CJK JP Regular"/>
              <a:cs typeface="Noto Sans CJK JP Regular"/>
            </a:endParaRPr>
          </a:p>
          <a:p>
            <a:pPr marL="358140" marR="5080" indent="-345440" algn="just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系統顯示長期缺課學生通報資料， 按下「列印」，則列印通報表。</a:t>
            </a:r>
            <a:endParaRPr sz="2400">
              <a:latin typeface="Noto Sans CJK JP Regular"/>
              <a:cs typeface="Noto Sans CJK JP Regular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41685" y="6045504"/>
            <a:ext cx="18732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20" dirty="0">
                <a:solidFill>
                  <a:srgbClr val="9A5215"/>
                </a:solidFill>
                <a:latin typeface="Noto Sans CJK JP Regular"/>
                <a:cs typeface="Noto Sans CJK JP Regular"/>
              </a:rPr>
              <a:t>38</a:t>
            </a:r>
            <a:endParaRPr sz="1100">
              <a:latin typeface="Noto Sans CJK JP Regular"/>
              <a:cs typeface="Noto Sans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63511" y="3232404"/>
            <a:ext cx="2554224" cy="3374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823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86428" y="272114"/>
            <a:ext cx="36830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中輟學生資料刪除</a:t>
            </a:r>
          </a:p>
        </p:txBody>
      </p:sp>
      <p:sp>
        <p:nvSpPr>
          <p:cNvPr id="3" name="object 3"/>
          <p:cNvSpPr/>
          <p:nvPr/>
        </p:nvSpPr>
        <p:spPr>
          <a:xfrm>
            <a:off x="3636264" y="1860295"/>
            <a:ext cx="1219200" cy="0"/>
          </a:xfrm>
          <a:custGeom>
            <a:avLst/>
            <a:gdLst/>
            <a:ahLst/>
            <a:cxnLst/>
            <a:rect l="l" t="t" r="r" b="b"/>
            <a:pathLst>
              <a:path w="1219200">
                <a:moveTo>
                  <a:pt x="0" y="0"/>
                </a:moveTo>
                <a:lnTo>
                  <a:pt x="12192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86428" y="3980179"/>
            <a:ext cx="1016635" cy="0"/>
          </a:xfrm>
          <a:custGeom>
            <a:avLst/>
            <a:gdLst/>
            <a:ahLst/>
            <a:cxnLst/>
            <a:rect l="l" t="t" r="r" b="b"/>
            <a:pathLst>
              <a:path w="1016635">
                <a:moveTo>
                  <a:pt x="0" y="0"/>
                </a:moveTo>
                <a:lnTo>
                  <a:pt x="1016508" y="0"/>
                </a:lnTo>
              </a:path>
            </a:pathLst>
          </a:custGeom>
          <a:ln w="15239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50364" y="4284979"/>
            <a:ext cx="1018540" cy="0"/>
          </a:xfrm>
          <a:custGeom>
            <a:avLst/>
            <a:gdLst/>
            <a:ahLst/>
            <a:cxnLst/>
            <a:rect l="l" t="t" r="r" b="b"/>
            <a:pathLst>
              <a:path w="1018539">
                <a:moveTo>
                  <a:pt x="0" y="0"/>
                </a:moveTo>
                <a:lnTo>
                  <a:pt x="1018032" y="0"/>
                </a:lnTo>
              </a:path>
            </a:pathLst>
          </a:custGeom>
          <a:ln w="15239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016" y="1116025"/>
            <a:ext cx="4993005" cy="3183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中輟學生資料需刪除時，一律採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35814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用公文方式進</a:t>
            </a:r>
            <a:r>
              <a:rPr sz="24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行</a:t>
            </a: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報部刪除。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報部刪除流程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marR="5080" lvl="1" indent="-281940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751840" algn="l"/>
                <a:tab pos="752475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各級學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校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發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文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給縣市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政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府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教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育</a:t>
            </a:r>
            <a:r>
              <a:rPr sz="2000" spc="-1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局</a:t>
            </a:r>
            <a:r>
              <a:rPr sz="2000" spc="-3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(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處</a:t>
            </a:r>
            <a:r>
              <a:rPr sz="2000" spc="-3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)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， 再由縣市政府教育局</a:t>
            </a:r>
            <a:r>
              <a:rPr sz="2000" spc="-4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(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處</a:t>
            </a:r>
            <a:r>
              <a:rPr sz="2000" spc="-4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)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發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文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給國教 署進行刪除。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1840" algn="l"/>
                <a:tab pos="752475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報部刪除時，需註</a:t>
            </a:r>
            <a:r>
              <a:rPr sz="2000" spc="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明刪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除</a:t>
            </a:r>
            <a:r>
              <a:rPr sz="2000" spc="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原</a:t>
            </a:r>
            <a:r>
              <a:rPr sz="20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因</a:t>
            </a:r>
            <a:r>
              <a:rPr sz="2000" spc="-1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並附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上證明文件。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85"/>
              </a:spcBef>
            </a:pPr>
            <a:fld id="{81D60167-4931-47E6-BA6A-407CBD079E47}" type="slidenum">
              <a:rPr spc="25" dirty="0"/>
              <a:t>6</a:t>
            </a:fld>
            <a:endParaRPr spc="25" dirty="0"/>
          </a:p>
        </p:txBody>
      </p:sp>
      <p:sp>
        <p:nvSpPr>
          <p:cNvPr id="7" name="object 7"/>
          <p:cNvSpPr txBox="1"/>
          <p:nvPr/>
        </p:nvSpPr>
        <p:spPr>
          <a:xfrm>
            <a:off x="6251828" y="931269"/>
            <a:ext cx="4579620" cy="3764915"/>
          </a:xfrm>
          <a:prstGeom prst="rect">
            <a:avLst/>
          </a:prstGeom>
        </p:spPr>
        <p:txBody>
          <a:bodyPr vert="horz" wrap="square" lIns="0" tIns="197485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55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中輟學生刪除時機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誤報（包含學校已核准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假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）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死亡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出境後未再入境（包含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境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外就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讀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）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358140" indent="-345440">
              <a:lnSpc>
                <a:spcPct val="100000"/>
              </a:lnSpc>
              <a:spcBef>
                <a:spcPts val="178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毋需報部刪除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1215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回原校就讀（應進行復</a:t>
            </a:r>
            <a:r>
              <a:rPr sz="2000" spc="-1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學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通報）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marR="5080" lvl="1" indent="-28194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已有中輟發生事實（確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實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未經</a:t>
            </a:r>
            <a:r>
              <a:rPr sz="2000" spc="-1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請</a:t>
            </a:r>
            <a:r>
              <a:rPr sz="20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假 或無故缺課達三日以上）</a:t>
            </a:r>
            <a:endParaRPr sz="20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779428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編號版面配置區 1">
            <a:extLst>
              <a:ext uri="{FF2B5EF4-FFF2-40B4-BE49-F238E27FC236}">
                <a16:creationId xmlns:a16="http://schemas.microsoft.com/office/drawing/2014/main" id="{7A034DD1-7E6E-4579-B2EC-CAD6AD31B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1A8B3A3F-22DF-4CF3-8A41-42F4909E44B5}" type="slidenum">
              <a:rPr kumimoji="0" lang="en-US" altLang="zh-TW" smtClean="0"/>
              <a:pPr/>
              <a:t>7</a:t>
            </a:fld>
            <a:endParaRPr kumimoji="0" lang="en-US" altLang="zh-TW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2F3361-78C2-4342-9590-B5EF1F0426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51"/>
          <a:stretch/>
        </p:blipFill>
        <p:spPr>
          <a:xfrm>
            <a:off x="5508625" y="346075"/>
            <a:ext cx="4846638" cy="62372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圓角矩形 3">
            <a:extLst>
              <a:ext uri="{FF2B5EF4-FFF2-40B4-BE49-F238E27FC236}">
                <a16:creationId xmlns:a16="http://schemas.microsoft.com/office/drawing/2014/main" id="{9A41963E-6B8B-4459-85F1-DC26E6C981B1}"/>
              </a:ext>
            </a:extLst>
          </p:cNvPr>
          <p:cNvSpPr/>
          <p:nvPr/>
        </p:nvSpPr>
        <p:spPr>
          <a:xfrm>
            <a:off x="2208214" y="2060575"/>
            <a:ext cx="2954337" cy="280828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1509" name="群組 4">
            <a:extLst>
              <a:ext uri="{FF2B5EF4-FFF2-40B4-BE49-F238E27FC236}">
                <a16:creationId xmlns:a16="http://schemas.microsoft.com/office/drawing/2014/main" id="{998070DF-C286-4BCE-B2C6-606D3C898103}"/>
              </a:ext>
            </a:extLst>
          </p:cNvPr>
          <p:cNvGrpSpPr>
            <a:grpSpLocks/>
          </p:cNvGrpSpPr>
          <p:nvPr/>
        </p:nvGrpSpPr>
        <p:grpSpPr bwMode="auto">
          <a:xfrm>
            <a:off x="2443164" y="2349500"/>
            <a:ext cx="2955925" cy="2808288"/>
            <a:chOff x="226379" y="2056014"/>
            <a:chExt cx="3808610" cy="1253183"/>
          </a:xfrm>
        </p:grpSpPr>
        <p:sp>
          <p:nvSpPr>
            <p:cNvPr id="6" name="圓角矩形 5">
              <a:extLst>
                <a:ext uri="{FF2B5EF4-FFF2-40B4-BE49-F238E27FC236}">
                  <a16:creationId xmlns:a16="http://schemas.microsoft.com/office/drawing/2014/main" id="{784B7892-8C13-4166-B7D1-DB467F8D8FED}"/>
                </a:ext>
              </a:extLst>
            </p:cNvPr>
            <p:cNvSpPr/>
            <p:nvPr/>
          </p:nvSpPr>
          <p:spPr>
            <a:xfrm>
              <a:off x="226379" y="2056014"/>
              <a:ext cx="3808610" cy="1253183"/>
            </a:xfrm>
            <a:prstGeom prst="roundRect">
              <a:avLst>
                <a:gd name="adj" fmla="val 10000"/>
              </a:avLst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圓角矩形 5">
              <a:extLst>
                <a:ext uri="{FF2B5EF4-FFF2-40B4-BE49-F238E27FC236}">
                  <a16:creationId xmlns:a16="http://schemas.microsoft.com/office/drawing/2014/main" id="{0AE5FC87-55ED-4E73-A6B4-382586A5EA01}"/>
                </a:ext>
              </a:extLst>
            </p:cNvPr>
            <p:cNvSpPr/>
            <p:nvPr/>
          </p:nvSpPr>
          <p:spPr>
            <a:xfrm>
              <a:off x="263197" y="2092851"/>
              <a:ext cx="3734974" cy="117950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3820" tIns="83820" rIns="83820" bIns="83820" spcCol="1270" anchor="ctr"/>
            <a:lstStyle/>
            <a:p>
              <a:pPr defTabSz="9779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誤報中輟</a:t>
              </a:r>
              <a:r>
                <a:rPr lang="zh-TW" altLang="en-US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</a:t>
              </a:r>
              <a:r>
                <a:rPr lang="zh-TW" altLang="en-US" sz="2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刪除，</a:t>
              </a:r>
              <a:r>
                <a:rPr lang="zh-TW" altLang="en-US" sz="2800" dirty="0">
                  <a:solidFill>
                    <a:schemeClr val="tx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請務必檢附該生完整的</a:t>
              </a:r>
              <a:r>
                <a:rPr lang="zh-TW" altLang="en-US" sz="3200" u="sng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出缺席紀錄表</a:t>
              </a:r>
              <a:r>
                <a:rPr lang="zh-TW" altLang="en-US" sz="28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佐證，如右表。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0525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編號版面配置區 5">
            <a:extLst>
              <a:ext uri="{FF2B5EF4-FFF2-40B4-BE49-F238E27FC236}">
                <a16:creationId xmlns:a16="http://schemas.microsoft.com/office/drawing/2014/main" id="{CBCD0BF3-4437-47CC-9DA2-6E9F4F8B0611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7ADC00-71F9-444B-A14B-7C94B2757A32}" type="slidenum">
              <a:rPr kumimoji="0" lang="en-US" altLang="zh-TW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kumimoji="0" lang="en-US" altLang="zh-TW" sz="10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FD92E11-9A83-459A-98F3-8C74E625EC6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24025" y="-83824"/>
            <a:ext cx="7772400" cy="755859"/>
          </a:xfrm>
        </p:spPr>
        <p:txBody>
          <a:bodyPr/>
          <a:lstStyle/>
          <a:p>
            <a:pPr eaLnBrk="1" hangingPunct="1"/>
            <a:r>
              <a:rPr lang="zh-TW" altLang="en-US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法規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-1</a:t>
            </a:r>
            <a:endParaRPr lang="zh-TW" altLang="zh-TW" sz="4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2532" name="Group 5">
            <a:extLst>
              <a:ext uri="{FF2B5EF4-FFF2-40B4-BE49-F238E27FC236}">
                <a16:creationId xmlns:a16="http://schemas.microsoft.com/office/drawing/2014/main" id="{5A113473-A70C-43FB-A7CB-97873EB70EEA}"/>
              </a:ext>
            </a:extLst>
          </p:cNvPr>
          <p:cNvGrpSpPr>
            <a:grpSpLocks/>
          </p:cNvGrpSpPr>
          <p:nvPr/>
        </p:nvGrpSpPr>
        <p:grpSpPr bwMode="auto">
          <a:xfrm>
            <a:off x="1724025" y="624410"/>
            <a:ext cx="8245475" cy="504825"/>
            <a:chOff x="431" y="1071"/>
            <a:chExt cx="5194" cy="318"/>
          </a:xfrm>
        </p:grpSpPr>
        <p:sp>
          <p:nvSpPr>
            <p:cNvPr id="22536" name="AutoShape 6">
              <a:extLst>
                <a:ext uri="{FF2B5EF4-FFF2-40B4-BE49-F238E27FC236}">
                  <a16:creationId xmlns:a16="http://schemas.microsoft.com/office/drawing/2014/main" id="{66BFD7CF-3325-493F-9D78-022CEC2BE93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96" y="1078"/>
              <a:ext cx="5029" cy="297"/>
            </a:xfrm>
            <a:prstGeom prst="roundRect">
              <a:avLst>
                <a:gd name="adj" fmla="val 50000"/>
              </a:avLst>
            </a:prstGeom>
            <a:solidFill>
              <a:srgbClr val="6399A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45720" tIns="44450" rIns="45720" bIns="44450" anchor="ctr" anchorCtr="1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800"/>
            </a:p>
          </p:txBody>
        </p:sp>
        <p:sp>
          <p:nvSpPr>
            <p:cNvPr id="22537" name="Oval 7">
              <a:extLst>
                <a:ext uri="{FF2B5EF4-FFF2-40B4-BE49-F238E27FC236}">
                  <a16:creationId xmlns:a16="http://schemas.microsoft.com/office/drawing/2014/main" id="{24EFDF2D-DB85-4328-8D55-930F6E4E00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" y="1071"/>
              <a:ext cx="318" cy="318"/>
            </a:xfrm>
            <a:prstGeom prst="ellipse">
              <a:avLst/>
            </a:prstGeom>
            <a:solidFill>
              <a:srgbClr val="D97300"/>
            </a:solidFill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Char char="n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n"/>
                <a:defRPr kumimoji="1" sz="26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5000"/>
                <a:buFont typeface="Wingdings" panose="05000000000000000000" pitchFamily="2" charset="2"/>
                <a:buChar char="n"/>
                <a:defRPr kumimoji="1" sz="23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Font typeface="Wingdings" panose="05000000000000000000" pitchFamily="2" charset="2"/>
                <a:buChar char="§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TW" sz="2000">
                  <a:solidFill>
                    <a:schemeClr val="bg1"/>
                  </a:solidFill>
                  <a:latin typeface="Tahoma" panose="020B0604030504040204" pitchFamily="34" charset="0"/>
                </a:rPr>
                <a:t>1</a:t>
              </a:r>
            </a:p>
          </p:txBody>
        </p:sp>
      </p:grpSp>
      <p:sp>
        <p:nvSpPr>
          <p:cNvPr id="22533" name="Text Box 17">
            <a:extLst>
              <a:ext uri="{FF2B5EF4-FFF2-40B4-BE49-F238E27FC236}">
                <a16:creationId xmlns:a16="http://schemas.microsoft.com/office/drawing/2014/main" id="{CA2707F6-3FF9-4208-9812-3BDB27A610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584" y="672035"/>
            <a:ext cx="34451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「強迫入學條例」第</a:t>
            </a:r>
            <a:r>
              <a:rPr lang="en-US" altLang="zh-TW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條</a:t>
            </a:r>
          </a:p>
        </p:txBody>
      </p:sp>
      <p:sp>
        <p:nvSpPr>
          <p:cNvPr id="22534" name="Text Box 18">
            <a:extLst>
              <a:ext uri="{FF2B5EF4-FFF2-40B4-BE49-F238E27FC236}">
                <a16:creationId xmlns:a16="http://schemas.microsoft.com/office/drawing/2014/main" id="{D8CB4692-9C16-42AD-AF8E-8BE241075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8850" y="1216606"/>
            <a:ext cx="7991475" cy="132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Char char="n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5000"/>
              <a:buFont typeface="Wingdings" panose="05000000000000000000" pitchFamily="2" charset="2"/>
              <a:buChar char="n"/>
              <a:defRPr kumimoji="1" sz="23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「凡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應入學而未入學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已入學而中途輟學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4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長期缺課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之適齡國民，</a:t>
            </a:r>
            <a:r>
              <a:rPr lang="zh-TW" altLang="en-US" sz="2400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應</a:t>
            </a:r>
            <a:r>
              <a:rPr lang="zh-TW" altLang="en-US" sz="3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函報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鄉（鎮、市、區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強迫入學委員會派員作家庭訪問，勸告入學、復學。」</a:t>
            </a: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E945A2-AAB2-4BAA-B15B-CCCDF4B6DB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1701503"/>
              </p:ext>
            </p:extLst>
          </p:nvPr>
        </p:nvGraphicFramePr>
        <p:xfrm>
          <a:off x="2433962" y="2914313"/>
          <a:ext cx="7868741" cy="3682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277254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44016" y="286003"/>
            <a:ext cx="41402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通報強迫入學委員會</a:t>
            </a:r>
          </a:p>
        </p:txBody>
      </p:sp>
      <p:sp>
        <p:nvSpPr>
          <p:cNvPr id="3" name="object 3"/>
          <p:cNvSpPr/>
          <p:nvPr/>
        </p:nvSpPr>
        <p:spPr>
          <a:xfrm>
            <a:off x="3290315" y="2698114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>
                <a:moveTo>
                  <a:pt x="0" y="0"/>
                </a:moveTo>
                <a:lnTo>
                  <a:pt x="6096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23915" y="2698114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2375916" y="3246754"/>
            <a:ext cx="2133600" cy="0"/>
          </a:xfrm>
          <a:custGeom>
            <a:avLst/>
            <a:gdLst/>
            <a:ahLst/>
            <a:cxnLst/>
            <a:rect l="l" t="t" r="r" b="b"/>
            <a:pathLst>
              <a:path w="2133600">
                <a:moveTo>
                  <a:pt x="0" y="0"/>
                </a:moveTo>
                <a:lnTo>
                  <a:pt x="2133599" y="0"/>
                </a:lnTo>
              </a:path>
            </a:pathLst>
          </a:custGeom>
          <a:ln w="18287">
            <a:solidFill>
              <a:srgbClr val="9A5215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43952" y="1038940"/>
            <a:ext cx="4598670" cy="2221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  <a:spcBef>
                <a:spcPts val="100"/>
              </a:spcBef>
            </a:pP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「教育部全國國民中小學中輟生通 </a:t>
            </a: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報及復學系統」學校上線通報中輟 紀錄，本系統並不會將中輟紀</a:t>
            </a:r>
            <a:r>
              <a:rPr sz="2400" spc="-1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錄</a:t>
            </a: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自</a:t>
            </a:r>
            <a:endParaRPr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12700" algn="just">
              <a:spcBef>
                <a:spcPts val="1445"/>
              </a:spcBef>
            </a:pPr>
            <a:r>
              <a:rPr sz="2400" u="heavy" spc="-600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/>
              </a:rPr>
              <a:t> </a:t>
            </a:r>
            <a:r>
              <a:rPr sz="2400" u="heavy" dirty="0">
                <a:solidFill>
                  <a:srgbClr val="9A5215"/>
                </a:solidFill>
                <a:uFill>
                  <a:solidFill>
                    <a:srgbClr val="9A5215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動傳送</a:t>
            </a:r>
            <a:r>
              <a:rPr sz="240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給強迫入學委員會。</a:t>
            </a:r>
            <a:endParaRPr sz="24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sz="half" idx="3"/>
          </p:nvPr>
        </p:nvSpPr>
        <p:spPr>
          <a:xfrm>
            <a:off x="6251827" y="1084021"/>
            <a:ext cx="5773395" cy="349775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8140" indent="-345440">
              <a:lnSpc>
                <a:spcPct val="100000"/>
              </a:lnSpc>
              <a:spcBef>
                <a:spcPts val="1495"/>
              </a:spcBef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2800" spc="-5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公文附件附上</a:t>
            </a:r>
            <a:endParaRPr sz="2800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51840" lvl="1" indent="-281940">
              <a:lnSpc>
                <a:spcPct val="100000"/>
              </a:lnSpc>
              <a:spcBef>
                <a:spcPts val="980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通報中輟：「中途輟學學生通報表」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通報復學：</a:t>
            </a:r>
            <a:r>
              <a:rPr sz="2400" spc="20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「中途輟學學生復學通報表」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751840" lvl="1" indent="-281940">
              <a:lnSpc>
                <a:spcPct val="100000"/>
              </a:lnSpc>
              <a:spcBef>
                <a:spcPts val="975"/>
              </a:spcBef>
              <a:buFont typeface="Arial"/>
              <a:buChar char="•"/>
              <a:tabLst>
                <a:tab pos="751205" algn="l"/>
                <a:tab pos="751840" algn="l"/>
              </a:tabLst>
            </a:pP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長期缺課：</a:t>
            </a:r>
            <a:r>
              <a:rPr sz="2400" spc="5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 </a:t>
            </a:r>
            <a:r>
              <a:rPr sz="2400" spc="-5" dirty="0">
                <a:solidFill>
                  <a:srgbClr val="9A5215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Noto Sans CJK JP Regular"/>
              </a:rPr>
              <a:t>「長期缺課學生通報表」</a:t>
            </a:r>
            <a:endParaRPr sz="2400" dirty="0">
              <a:latin typeface="微軟正黑體" panose="020B0604030504040204" pitchFamily="34" charset="-120"/>
              <a:ea typeface="微軟正黑體" panose="020B0604030504040204" pitchFamily="34" charset="-120"/>
              <a:cs typeface="Noto Sans CJK JP Regular"/>
            </a:endParaRPr>
          </a:p>
          <a:p>
            <a:pPr marL="358140" marR="93345" indent="-345440" algn="just">
              <a:lnSpc>
                <a:spcPts val="2500"/>
              </a:lnSpc>
              <a:spcBef>
                <a:spcPts val="1820"/>
              </a:spcBef>
              <a:buFont typeface="Arial"/>
              <a:buChar char="•"/>
              <a:tabLst>
                <a:tab pos="358775" algn="l"/>
              </a:tabLst>
            </a:pPr>
            <a:r>
              <a:rPr sz="2400" spc="-1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密件發送公文時，本文可將中輟生</a:t>
            </a:r>
            <a:r>
              <a:rPr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sz="2400" spc="-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sz="2400" spc="-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資料遮蔽</a:t>
            </a:r>
            <a:r>
              <a:rPr sz="2400" spc="-5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，解密條件可</a:t>
            </a:r>
            <a:r>
              <a:rPr lang="zh-TW" altLang="en-US" sz="2400" spc="-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選擇「</a:t>
            </a:r>
            <a:r>
              <a:rPr lang="zh-TW" altLang="en-US" sz="2400" b="1" spc="-5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附件抽存後解密</a:t>
            </a:r>
            <a:r>
              <a:rPr lang="zh-TW" altLang="en-US" sz="2400" spc="-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sz="2400" spc="-5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sz="2400" spc="-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76983" y="3429000"/>
            <a:ext cx="2879090" cy="2880360"/>
          </a:xfrm>
          <a:custGeom>
            <a:avLst/>
            <a:gdLst/>
            <a:ahLst/>
            <a:cxnLst/>
            <a:rect l="l" t="t" r="r" b="b"/>
            <a:pathLst>
              <a:path w="2879090" h="2880360">
                <a:moveTo>
                  <a:pt x="2399030" y="0"/>
                </a:moveTo>
                <a:lnTo>
                  <a:pt x="479806" y="0"/>
                </a:lnTo>
                <a:lnTo>
                  <a:pt x="430738" y="2476"/>
                </a:lnTo>
                <a:lnTo>
                  <a:pt x="383091" y="9745"/>
                </a:lnTo>
                <a:lnTo>
                  <a:pt x="337104" y="21566"/>
                </a:lnTo>
                <a:lnTo>
                  <a:pt x="293018" y="37697"/>
                </a:lnTo>
                <a:lnTo>
                  <a:pt x="251075" y="57898"/>
                </a:lnTo>
                <a:lnTo>
                  <a:pt x="211515" y="81927"/>
                </a:lnTo>
                <a:lnTo>
                  <a:pt x="174580" y="109545"/>
                </a:lnTo>
                <a:lnTo>
                  <a:pt x="140509" y="140509"/>
                </a:lnTo>
                <a:lnTo>
                  <a:pt x="109545" y="174580"/>
                </a:lnTo>
                <a:lnTo>
                  <a:pt x="81927" y="211515"/>
                </a:lnTo>
                <a:lnTo>
                  <a:pt x="57898" y="251075"/>
                </a:lnTo>
                <a:lnTo>
                  <a:pt x="37697" y="293018"/>
                </a:lnTo>
                <a:lnTo>
                  <a:pt x="21566" y="337104"/>
                </a:lnTo>
                <a:lnTo>
                  <a:pt x="9745" y="383091"/>
                </a:lnTo>
                <a:lnTo>
                  <a:pt x="2476" y="430738"/>
                </a:lnTo>
                <a:lnTo>
                  <a:pt x="0" y="479806"/>
                </a:lnTo>
                <a:lnTo>
                  <a:pt x="0" y="2400541"/>
                </a:lnTo>
                <a:lnTo>
                  <a:pt x="2476" y="2449600"/>
                </a:lnTo>
                <a:lnTo>
                  <a:pt x="9745" y="2497241"/>
                </a:lnTo>
                <a:lnTo>
                  <a:pt x="21566" y="2543225"/>
                </a:lnTo>
                <a:lnTo>
                  <a:pt x="37697" y="2587309"/>
                </a:lnTo>
                <a:lnTo>
                  <a:pt x="57898" y="2629252"/>
                </a:lnTo>
                <a:lnTo>
                  <a:pt x="81927" y="2668813"/>
                </a:lnTo>
                <a:lnTo>
                  <a:pt x="109545" y="2705751"/>
                </a:lnTo>
                <a:lnTo>
                  <a:pt x="140509" y="2739824"/>
                </a:lnTo>
                <a:lnTo>
                  <a:pt x="174580" y="2770793"/>
                </a:lnTo>
                <a:lnTo>
                  <a:pt x="211515" y="2798414"/>
                </a:lnTo>
                <a:lnTo>
                  <a:pt x="251075" y="2822448"/>
                </a:lnTo>
                <a:lnTo>
                  <a:pt x="293018" y="2842653"/>
                </a:lnTo>
                <a:lnTo>
                  <a:pt x="337104" y="2858788"/>
                </a:lnTo>
                <a:lnTo>
                  <a:pt x="383091" y="2870611"/>
                </a:lnTo>
                <a:lnTo>
                  <a:pt x="430738" y="2877882"/>
                </a:lnTo>
                <a:lnTo>
                  <a:pt x="479806" y="2880360"/>
                </a:lnTo>
                <a:lnTo>
                  <a:pt x="2399030" y="2880360"/>
                </a:lnTo>
                <a:lnTo>
                  <a:pt x="2448097" y="2877882"/>
                </a:lnTo>
                <a:lnTo>
                  <a:pt x="2495744" y="2870611"/>
                </a:lnTo>
                <a:lnTo>
                  <a:pt x="2541731" y="2858788"/>
                </a:lnTo>
                <a:lnTo>
                  <a:pt x="2585817" y="2842653"/>
                </a:lnTo>
                <a:lnTo>
                  <a:pt x="2627760" y="2822448"/>
                </a:lnTo>
                <a:lnTo>
                  <a:pt x="2667320" y="2798414"/>
                </a:lnTo>
                <a:lnTo>
                  <a:pt x="2704255" y="2770793"/>
                </a:lnTo>
                <a:lnTo>
                  <a:pt x="2738326" y="2739824"/>
                </a:lnTo>
                <a:lnTo>
                  <a:pt x="2769290" y="2705751"/>
                </a:lnTo>
                <a:lnTo>
                  <a:pt x="2796908" y="2668813"/>
                </a:lnTo>
                <a:lnTo>
                  <a:pt x="2820937" y="2629252"/>
                </a:lnTo>
                <a:lnTo>
                  <a:pt x="2841138" y="2587309"/>
                </a:lnTo>
                <a:lnTo>
                  <a:pt x="2857269" y="2543225"/>
                </a:lnTo>
                <a:lnTo>
                  <a:pt x="2869090" y="2497241"/>
                </a:lnTo>
                <a:lnTo>
                  <a:pt x="2876359" y="2449600"/>
                </a:lnTo>
                <a:lnTo>
                  <a:pt x="2878836" y="2400541"/>
                </a:lnTo>
                <a:lnTo>
                  <a:pt x="2878836" y="479806"/>
                </a:lnTo>
                <a:lnTo>
                  <a:pt x="2876359" y="430738"/>
                </a:lnTo>
                <a:lnTo>
                  <a:pt x="2869090" y="383091"/>
                </a:lnTo>
                <a:lnTo>
                  <a:pt x="2857269" y="337104"/>
                </a:lnTo>
                <a:lnTo>
                  <a:pt x="2841138" y="293018"/>
                </a:lnTo>
                <a:lnTo>
                  <a:pt x="2820937" y="251075"/>
                </a:lnTo>
                <a:lnTo>
                  <a:pt x="2796908" y="211515"/>
                </a:lnTo>
                <a:lnTo>
                  <a:pt x="2769290" y="174580"/>
                </a:lnTo>
                <a:lnTo>
                  <a:pt x="2738326" y="140509"/>
                </a:lnTo>
                <a:lnTo>
                  <a:pt x="2704255" y="109545"/>
                </a:lnTo>
                <a:lnTo>
                  <a:pt x="2667320" y="81927"/>
                </a:lnTo>
                <a:lnTo>
                  <a:pt x="2627760" y="57898"/>
                </a:lnTo>
                <a:lnTo>
                  <a:pt x="2585817" y="37697"/>
                </a:lnTo>
                <a:lnTo>
                  <a:pt x="2541731" y="21566"/>
                </a:lnTo>
                <a:lnTo>
                  <a:pt x="2495744" y="9745"/>
                </a:lnTo>
                <a:lnTo>
                  <a:pt x="2448097" y="2476"/>
                </a:lnTo>
                <a:lnTo>
                  <a:pt x="2399030" y="0"/>
                </a:lnTo>
                <a:close/>
              </a:path>
            </a:pathLst>
          </a:custGeom>
          <a:solidFill>
            <a:srgbClr val="E8F1FB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47240" y="3499815"/>
            <a:ext cx="2737967" cy="2738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5400">
              <a:spcBef>
                <a:spcPts val="185"/>
              </a:spcBef>
            </a:pPr>
            <a:fld id="{81D60167-4931-47E6-BA6A-407CBD079E47}" type="slidenum">
              <a:rPr spc="25" dirty="0"/>
              <a:pPr marL="25400">
                <a:spcBef>
                  <a:spcPts val="185"/>
                </a:spcBef>
              </a:pPr>
              <a:t>9</a:t>
            </a:fld>
            <a:endParaRPr spc="25" dirty="0"/>
          </a:p>
        </p:txBody>
      </p:sp>
    </p:spTree>
    <p:extLst>
      <p:ext uri="{BB962C8B-B14F-4D97-AF65-F5344CB8AC3E}">
        <p14:creationId xmlns:p14="http://schemas.microsoft.com/office/powerpoint/2010/main" val="3184611769"/>
      </p:ext>
    </p:extLst>
  </p:cSld>
  <p:clrMapOvr>
    <a:masterClrMapping/>
  </p:clrMapOvr>
</p:sld>
</file>

<file path=ppt/theme/theme1.xml><?xml version="1.0" encoding="utf-8"?>
<a:theme xmlns:a="http://schemas.openxmlformats.org/drawingml/2006/main" name="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se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C0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C024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3566</Words>
  <Application>Microsoft Office PowerPoint</Application>
  <PresentationFormat>寬螢幕</PresentationFormat>
  <Paragraphs>438</Paragraphs>
  <Slides>57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20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57</vt:i4>
      </vt:variant>
    </vt:vector>
  </HeadingPairs>
  <TitlesOfParts>
    <vt:vector size="81" baseType="lpstr">
      <vt:lpstr>Arial Unicode MS</vt:lpstr>
      <vt:lpstr>Barlow</vt:lpstr>
      <vt:lpstr>Courier</vt:lpstr>
      <vt:lpstr>ＤＦ中太楷書体</vt:lpstr>
      <vt:lpstr>Droid Sans Fallback</vt:lpstr>
      <vt:lpstr>Noto Sans CJK JP Regular</vt:lpstr>
      <vt:lpstr>典匠中特圓</vt:lpstr>
      <vt:lpstr>華康POP1體W9</vt:lpstr>
      <vt:lpstr>華康布丁體</vt:lpstr>
      <vt:lpstr>華康正顏楷體W5</vt:lpstr>
      <vt:lpstr>華康新綜藝體(P)</vt:lpstr>
      <vt:lpstr>微軟正黑體</vt:lpstr>
      <vt:lpstr>新細明體</vt:lpstr>
      <vt:lpstr>標楷體</vt:lpstr>
      <vt:lpstr>Arial</vt:lpstr>
      <vt:lpstr>Calibri</vt:lpstr>
      <vt:lpstr>MS Reference Sans Serif</vt:lpstr>
      <vt:lpstr>Tahoma</vt:lpstr>
      <vt:lpstr>Times New Roman</vt:lpstr>
      <vt:lpstr>Wingdings</vt:lpstr>
      <vt:lpstr>Basset template</vt:lpstr>
      <vt:lpstr>1_Basset template</vt:lpstr>
      <vt:lpstr>Office Theme</vt:lpstr>
      <vt:lpstr>1_Office Theme</vt:lpstr>
      <vt:lpstr>112學年度  中輟系統線上研習</vt:lpstr>
      <vt:lpstr>作業依據</vt:lpstr>
      <vt:lpstr>中輟生定義</vt:lpstr>
      <vt:lpstr>PowerPoint 簡報</vt:lpstr>
      <vt:lpstr>PowerPoint 簡報</vt:lpstr>
      <vt:lpstr>中輟學生資料刪除</vt:lpstr>
      <vt:lpstr>PowerPoint 簡報</vt:lpstr>
      <vt:lpstr>法規-1</vt:lpstr>
      <vt:lpstr>通報強迫入學委員會</vt:lpstr>
      <vt:lpstr>PowerPoint 簡報</vt:lpstr>
      <vt:lpstr>PowerPoint 簡報</vt:lpstr>
      <vt:lpstr>法規-2</vt:lpstr>
      <vt:lpstr>「國民小學與國民中學未入學或中途輟學學生通報及復學輔導辦法」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全國國民中小學 中輟生通報及復學系統 </vt:lpstr>
      <vt:lpstr>PowerPoint 簡報</vt:lpstr>
      <vt:lpstr>全國國民中小學中輟生通報及復學系統</vt:lpstr>
      <vt:lpstr>PowerPoint 簡報</vt:lpstr>
      <vt:lpstr>系統參數維護一</vt:lpstr>
      <vt:lpstr>系統參數維護二</vt:lpstr>
      <vt:lpstr>中輟生系統通報流程</vt:lpstr>
      <vt:lpstr>中輟生系統通報-注意事項</vt:lpstr>
      <vt:lpstr>中輟生通報 系統實機操作說明</vt:lpstr>
      <vt:lpstr>中輟生通報-學生基本資料維護</vt:lpstr>
      <vt:lpstr>中輟生通報-學生基本資料維護</vt:lpstr>
      <vt:lpstr>PowerPoint 簡報</vt:lpstr>
      <vt:lpstr>中輟生通報-中輟生資料建立</vt:lpstr>
      <vt:lpstr>中輟生通報-中輟生現況查詢</vt:lpstr>
      <vt:lpstr>學生輟學資料維護</vt:lpstr>
      <vt:lpstr>中輟生通報-尋獲通報</vt:lpstr>
      <vt:lpstr>中輟生通報-警政單位尋獲通知</vt:lpstr>
      <vt:lpstr>中輟生通報-再次協尋</vt:lpstr>
      <vt:lpstr>中輟生通報-再次協尋後尋獲</vt:lpstr>
      <vt:lpstr>中輟生通報-復學通報-學生復學資料維護</vt:lpstr>
      <vt:lpstr>中輟生通報-第2次以上中輟</vt:lpstr>
      <vt:lpstr>中輟生轉銜操作</vt:lpstr>
      <vt:lpstr>中輟生轉銜作業 系統實機操作說明</vt:lpstr>
      <vt:lpstr>中輟生轉銜作業-學生輟學資料轉銜作業</vt:lpstr>
      <vt:lpstr>中輟生轉銜作業-學生轉銜現況查詢</vt:lpstr>
      <vt:lpstr>長期缺課學生系統通報-注意事項</vt:lpstr>
      <vt:lpstr>長期缺課學生通報作業 系統實機操作說明</vt:lpstr>
      <vt:lpstr>長期缺課學生通報作業-通報</vt:lpstr>
      <vt:lpstr>長期缺課學生通報作業-列印通報表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107學年度  中輟系統線上研習</dc:title>
  <dc:creator>輔導員</dc:creator>
  <cp:lastModifiedBy>Administrator</cp:lastModifiedBy>
  <cp:revision>101</cp:revision>
  <cp:lastPrinted>2018-09-10T07:14:12Z</cp:lastPrinted>
  <dcterms:created xsi:type="dcterms:W3CDTF">2018-08-21T08:11:17Z</dcterms:created>
  <dcterms:modified xsi:type="dcterms:W3CDTF">2023-08-25T03:58:45Z</dcterms:modified>
</cp:coreProperties>
</file>